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1.xml" ContentType="application/vnd.openxmlformats-officedocument.presentationml.tag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  <p:sldMasterId id="2147483662" r:id="rId2"/>
    <p:sldMasterId id="2147483675" r:id="rId3"/>
  </p:sldMasterIdLst>
  <p:notesMasterIdLst>
    <p:notesMasterId r:id="rId54"/>
  </p:notesMasterIdLst>
  <p:sldIdLst>
    <p:sldId id="1429" r:id="rId4"/>
    <p:sldId id="1430" r:id="rId5"/>
    <p:sldId id="1431" r:id="rId6"/>
    <p:sldId id="1310" r:id="rId7"/>
    <p:sldId id="1432" r:id="rId8"/>
    <p:sldId id="1433" r:id="rId9"/>
    <p:sldId id="1434" r:id="rId10"/>
    <p:sldId id="1435" r:id="rId11"/>
    <p:sldId id="1436" r:id="rId12"/>
    <p:sldId id="1311" r:id="rId13"/>
    <p:sldId id="1437" r:id="rId14"/>
    <p:sldId id="1439" r:id="rId15"/>
    <p:sldId id="1438" r:id="rId16"/>
    <p:sldId id="1312" r:id="rId17"/>
    <p:sldId id="1315" r:id="rId18"/>
    <p:sldId id="1425" r:id="rId19"/>
    <p:sldId id="1426" r:id="rId20"/>
    <p:sldId id="1427" r:id="rId21"/>
    <p:sldId id="1428" r:id="rId22"/>
    <p:sldId id="1262" r:id="rId23"/>
    <p:sldId id="1263" r:id="rId24"/>
    <p:sldId id="1264" r:id="rId25"/>
    <p:sldId id="1265" r:id="rId26"/>
    <p:sldId id="1266" r:id="rId27"/>
    <p:sldId id="1267" r:id="rId28"/>
    <p:sldId id="1420" r:id="rId29"/>
    <p:sldId id="1270" r:id="rId30"/>
    <p:sldId id="1271" r:id="rId31"/>
    <p:sldId id="1272" r:id="rId32"/>
    <p:sldId id="1273" r:id="rId33"/>
    <p:sldId id="1423" r:id="rId34"/>
    <p:sldId id="1424" r:id="rId35"/>
    <p:sldId id="1421" r:id="rId36"/>
    <p:sldId id="1440" r:id="rId37"/>
    <p:sldId id="1441" r:id="rId38"/>
    <p:sldId id="1442" r:id="rId39"/>
    <p:sldId id="1443" r:id="rId40"/>
    <p:sldId id="1444" r:id="rId41"/>
    <p:sldId id="1445" r:id="rId42"/>
    <p:sldId id="1446" r:id="rId43"/>
    <p:sldId id="1447" r:id="rId44"/>
    <p:sldId id="1448" r:id="rId45"/>
    <p:sldId id="1449" r:id="rId46"/>
    <p:sldId id="1450" r:id="rId47"/>
    <p:sldId id="1451" r:id="rId48"/>
    <p:sldId id="1452" r:id="rId49"/>
    <p:sldId id="1453" r:id="rId50"/>
    <p:sldId id="1454" r:id="rId51"/>
    <p:sldId id="1455" r:id="rId52"/>
    <p:sldId id="1457" r:id="rId53"/>
  </p:sldIdLst>
  <p:sldSz cx="9144000" cy="6858000" type="screen4x3"/>
  <p:notesSz cx="6858000" cy="9144000"/>
  <p:defaultTextStyle>
    <a:defPPr>
      <a:defRPr lang="en-GB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Helvetica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Helvetica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Helvetica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Helvetica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Helvetica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Helvetica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Helvetica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Helvetica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Helvetica" pitchFamily="34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5916E00-B271-4102-88AE-44D7CE780472}">
          <p14:sldIdLst>
            <p14:sldId id="1429"/>
            <p14:sldId id="1430"/>
            <p14:sldId id="1431"/>
            <p14:sldId id="1310"/>
            <p14:sldId id="1432"/>
            <p14:sldId id="1433"/>
            <p14:sldId id="1434"/>
            <p14:sldId id="1435"/>
            <p14:sldId id="1436"/>
            <p14:sldId id="1311"/>
            <p14:sldId id="1437"/>
            <p14:sldId id="1439"/>
            <p14:sldId id="1438"/>
            <p14:sldId id="1312"/>
            <p14:sldId id="1315"/>
            <p14:sldId id="1425"/>
            <p14:sldId id="1426"/>
            <p14:sldId id="1427"/>
            <p14:sldId id="1428"/>
            <p14:sldId id="1262"/>
            <p14:sldId id="1263"/>
            <p14:sldId id="1264"/>
            <p14:sldId id="1265"/>
            <p14:sldId id="1266"/>
            <p14:sldId id="1267"/>
            <p14:sldId id="1420"/>
            <p14:sldId id="1270"/>
            <p14:sldId id="1271"/>
            <p14:sldId id="1272"/>
            <p14:sldId id="1273"/>
            <p14:sldId id="1423"/>
            <p14:sldId id="1424"/>
            <p14:sldId id="1421"/>
          </p14:sldIdLst>
        </p14:section>
        <p14:section name="extracellular rec background" id="{1BDCAC4C-5AC6-4EC3-AD14-2D695902F98B}">
          <p14:sldIdLst>
            <p14:sldId id="1440"/>
            <p14:sldId id="1441"/>
            <p14:sldId id="1442"/>
            <p14:sldId id="1443"/>
            <p14:sldId id="1444"/>
            <p14:sldId id="1445"/>
            <p14:sldId id="1446"/>
            <p14:sldId id="1447"/>
            <p14:sldId id="1448"/>
            <p14:sldId id="1449"/>
            <p14:sldId id="1450"/>
            <p14:sldId id="1451"/>
            <p14:sldId id="1452"/>
            <p14:sldId id="1453"/>
            <p14:sldId id="1454"/>
            <p14:sldId id="1455"/>
            <p14:sldId id="145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000"/>
    <a:srgbClr val="3CABF0"/>
    <a:srgbClr val="DCEFF0"/>
    <a:srgbClr val="B6DCDF"/>
    <a:srgbClr val="0000FF"/>
    <a:srgbClr val="99CCFF"/>
    <a:srgbClr val="C9C9C9"/>
    <a:srgbClr val="C4C4C4"/>
    <a:srgbClr val="CC0000"/>
    <a:srgbClr val="99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794" autoAdjust="0"/>
    <p:restoredTop sz="83564" autoAdjust="0"/>
  </p:normalViewPr>
  <p:slideViewPr>
    <p:cSldViewPr>
      <p:cViewPr varScale="1">
        <p:scale>
          <a:sx n="83" d="100"/>
          <a:sy n="83" d="100"/>
        </p:scale>
        <p:origin x="1234" y="7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34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slide" Target="slides/slide38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viewProps" Target="viewProp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png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image" Target="../media/image57.png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image" Target="../media/image57.png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image" Target="../media/image57.png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62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1571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smtClean="0"/>
              <a:t>Click to edit Master text styles</a:t>
            </a:r>
          </a:p>
          <a:p>
            <a:pPr lvl="1"/>
            <a:r>
              <a:rPr lang="en-GB" noProof="0" smtClean="0"/>
              <a:t>Second level</a:t>
            </a:r>
          </a:p>
          <a:p>
            <a:pPr lvl="2"/>
            <a:r>
              <a:rPr lang="en-GB" noProof="0" smtClean="0"/>
              <a:t>Third level</a:t>
            </a:r>
          </a:p>
          <a:p>
            <a:pPr lvl="3"/>
            <a:r>
              <a:rPr lang="en-GB" noProof="0" smtClean="0"/>
              <a:t>Fourth level</a:t>
            </a:r>
          </a:p>
          <a:p>
            <a:pPr lvl="4"/>
            <a:r>
              <a:rPr lang="en-GB" noProof="0" smtClean="0"/>
              <a:t>Fifth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fld id="{C9839DFE-F0F9-491E-A167-B1C7E7A4CD2D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822917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523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dirty="0" err="1" smtClean="0"/>
              <a:t>Thilo</a:t>
            </a:r>
            <a:r>
              <a:rPr lang="en-US" dirty="0" smtClean="0"/>
              <a:t> mentioned that decoding</a:t>
            </a:r>
            <a:r>
              <a:rPr lang="en-US" baseline="0" dirty="0" smtClean="0"/>
              <a:t> methods were recent, but there are early examples. This one is intuitive.</a:t>
            </a:r>
            <a:endParaRPr lang="en-US" dirty="0" smtClean="0"/>
          </a:p>
        </p:txBody>
      </p:sp>
      <p:sp>
        <p:nvSpPr>
          <p:cNvPr id="9523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0AF789B3-23A6-4868-85C8-8628E348D991}" type="slidenum">
              <a:rPr lang="en-US" smtClean="0">
                <a:solidFill>
                  <a:prstClr val="black"/>
                </a:solidFill>
              </a:rPr>
              <a:pPr/>
              <a:t>1</a:t>
            </a:fld>
            <a:endParaRPr lang="en-US" smtClean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82426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9pPr>
          </a:lstStyle>
          <a:p>
            <a:pPr eaLnBrk="1" hangingPunct="1"/>
            <a:fld id="{E4CAE931-B9C1-4024-B43E-D07347D51D2B}" type="slidenum">
              <a:rPr lang="en-GB" smtClean="0">
                <a:solidFill>
                  <a:srgbClr val="000000"/>
                </a:solidFill>
                <a:latin typeface="Arial" charset="0"/>
              </a:rPr>
              <a:pPr eaLnBrk="1" hangingPunct="1"/>
              <a:t>10</a:t>
            </a:fld>
            <a:endParaRPr lang="en-GB" smtClean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331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algn="ctr" eaLnBrk="1" hangingPunct="1"/>
            <a:r>
              <a:rPr lang="en-CA" dirty="0" smtClean="0"/>
              <a:t>…segments</a:t>
            </a:r>
            <a:r>
              <a:rPr lang="en-CA" baseline="0" dirty="0" smtClean="0"/>
              <a:t> of that behavioral sequence appear in a repeated, compressed manner at the theta timescale..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672169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(2)</a:t>
            </a:r>
            <a:r>
              <a:rPr lang="en-CA" baseline="0" dirty="0" smtClean="0"/>
              <a:t> a different question: not “how well” we can decode something, but what the content is. </a:t>
            </a:r>
          </a:p>
          <a:p>
            <a:r>
              <a:rPr lang="en-CA" baseline="0" dirty="0" smtClean="0"/>
              <a:t>not how much information, but what information.</a:t>
            </a:r>
            <a:endParaRPr lang="en-CA" dirty="0" smtClean="0"/>
          </a:p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9839DFE-F0F9-491E-A167-B1C7E7A4CD2D}" type="slidenum">
              <a:rPr lang="en-GB" smtClean="0"/>
              <a:pPr>
                <a:defRPr/>
              </a:pPr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55612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9pPr>
          </a:lstStyle>
          <a:p>
            <a:pPr eaLnBrk="1" hangingPunct="1"/>
            <a:fld id="{27290011-7FAE-4D48-8393-498C8024CA33}" type="slidenum">
              <a:rPr lang="en-GB" smtClean="0">
                <a:latin typeface="Arial" charset="0"/>
              </a:rPr>
              <a:pPr eaLnBrk="1" hangingPunct="1"/>
              <a:t>12</a:t>
            </a:fld>
            <a:endParaRPr lang="en-GB" smtClean="0">
              <a:latin typeface="Arial" charset="0"/>
            </a:endParaRPr>
          </a:p>
        </p:txBody>
      </p:sp>
      <p:sp>
        <p:nvSpPr>
          <p:cNvPr id="140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029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GB" dirty="0" smtClean="0"/>
              <a:t>for</a:t>
            </a:r>
            <a:r>
              <a:rPr lang="en-GB" baseline="0" dirty="0" smtClean="0"/>
              <a:t> this tutorial, different data</a:t>
            </a:r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10819652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C5163BD-7A1F-4E42-B206-CF218EE72DC1}" type="slidenum">
              <a:rPr lang="en-GB"/>
              <a:pPr/>
              <a:t>13</a:t>
            </a:fld>
            <a:endParaRPr lang="en-GB"/>
          </a:p>
        </p:txBody>
      </p:sp>
      <p:sp>
        <p:nvSpPr>
          <p:cNvPr id="460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is a video illustrating what our best guess looks like in small (20 milliseconds) time steps. </a:t>
            </a:r>
          </a:p>
          <a:p>
            <a:r>
              <a:rPr lang="en-US" dirty="0"/>
              <a:t>Red color means rat is likely to be there. Actual location of the rat is the white circle.</a:t>
            </a:r>
          </a:p>
          <a:p>
            <a:r>
              <a:rPr lang="en-US" dirty="0"/>
              <a:t>watch what happens as he pauses at the choice point. [notice, initially decoding is local, but at the choice point it goes forward left, then right.]</a:t>
            </a:r>
          </a:p>
          <a:p>
            <a:r>
              <a:rPr lang="en-US" dirty="0"/>
              <a:t>NOTE that this is EXACTLY WHAT WE WOULD WANT FROM A FLEXIBLE PLANNING SYSTEM!</a:t>
            </a:r>
          </a:p>
          <a:p>
            <a:endParaRPr lang="en-US" dirty="0"/>
          </a:p>
          <a:p>
            <a:r>
              <a:rPr lang="en-US" dirty="0"/>
              <a:t>I then showed, IN A PAPER IN PRESS AT NEURON, that</a:t>
            </a:r>
          </a:p>
        </p:txBody>
      </p:sp>
    </p:spTree>
    <p:extLst>
      <p:ext uri="{BB962C8B-B14F-4D97-AF65-F5344CB8AC3E}">
        <p14:creationId xmlns:p14="http://schemas.microsoft.com/office/powerpoint/2010/main" val="10513824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9pPr>
          </a:lstStyle>
          <a:p>
            <a:pPr eaLnBrk="1" hangingPunct="1"/>
            <a:fld id="{E4CAE931-B9C1-4024-B43E-D07347D51D2B}" type="slidenum">
              <a:rPr lang="en-GB" smtClean="0">
                <a:solidFill>
                  <a:srgbClr val="000000"/>
                </a:solidFill>
                <a:latin typeface="Arial" charset="0"/>
              </a:rPr>
              <a:pPr eaLnBrk="1" hangingPunct="1"/>
              <a:t>14</a:t>
            </a:fld>
            <a:endParaRPr lang="en-GB" smtClean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331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algn="ctr" eaLnBrk="1" hangingPunct="1"/>
            <a:r>
              <a:rPr lang="en-CA" dirty="0" smtClean="0"/>
              <a:t>and finally here</a:t>
            </a:r>
            <a:r>
              <a:rPr lang="en-CA" baseline="0" dirty="0" smtClean="0"/>
              <a:t> is an example of a SWR-sequence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240824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CA" baseline="0" dirty="0" smtClean="0"/>
              <a:t>these SWR sequences have some interesting properties, and are thought to support..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CA" baseline="0" dirty="0" smtClean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CA" baseline="0" dirty="0" smtClean="0"/>
              <a:t>WE VIEW THESE FUNCTIONS AS ARISING FROM A GENERATIVE MODEL THAT LEARNS TO GENERATE PREDICTIONS ABOUT THE WORLD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9839DFE-F0F9-491E-A167-B1C7E7A4CD2D}" type="slidenum">
              <a:rPr lang="en-GB" smtClean="0"/>
              <a:pPr>
                <a:defRPr/>
              </a:pPr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39583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F3E5571-64F6-4122-AFCE-B912F8FBF20A}" type="slidenum">
              <a:rPr lang="en-GB">
                <a:solidFill>
                  <a:srgbClr val="000000"/>
                </a:solidFill>
              </a:rPr>
              <a:pPr/>
              <a:t>16</a:t>
            </a:fld>
            <a:endParaRPr lang="en-GB">
              <a:solidFill>
                <a:srgbClr val="000000"/>
              </a:solidFill>
            </a:endParaRPr>
          </a:p>
        </p:txBody>
      </p:sp>
      <p:sp>
        <p:nvSpPr>
          <p:cNvPr id="3164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64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 due to </a:t>
            </a:r>
            <a:r>
              <a:rPr lang="en-US" baseline="0" dirty="0" smtClean="0"/>
              <a:t>chance alignment of independent replays.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34066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F3E5571-64F6-4122-AFCE-B912F8FBF20A}" type="slidenum">
              <a:rPr lang="en-GB">
                <a:solidFill>
                  <a:srgbClr val="000000"/>
                </a:solidFill>
              </a:rPr>
              <a:pPr/>
              <a:t>17</a:t>
            </a:fld>
            <a:endParaRPr lang="en-GB">
              <a:solidFill>
                <a:srgbClr val="000000"/>
              </a:solidFill>
            </a:endParaRPr>
          </a:p>
        </p:txBody>
      </p:sp>
      <p:sp>
        <p:nvSpPr>
          <p:cNvPr id="3164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64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 due to </a:t>
            </a:r>
            <a:r>
              <a:rPr lang="en-US" baseline="0" dirty="0" smtClean="0"/>
              <a:t>chance alignment of independent replays.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89197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9pPr>
          </a:lstStyle>
          <a:p>
            <a:pPr eaLnBrk="1" hangingPunct="1"/>
            <a:fld id="{E4CAE931-B9C1-4024-B43E-D07347D51D2B}" type="slidenum">
              <a:rPr lang="en-GB" smtClean="0">
                <a:latin typeface="Arial" charset="0"/>
              </a:rPr>
              <a:pPr eaLnBrk="1" hangingPunct="1"/>
              <a:t>20</a:t>
            </a:fld>
            <a:endParaRPr lang="en-GB" smtClean="0">
              <a:latin typeface="Arial" charset="0"/>
            </a:endParaRPr>
          </a:p>
        </p:txBody>
      </p:sp>
      <p:sp>
        <p:nvSpPr>
          <p:cNvPr id="1331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algn="ctr" eaLnBrk="1" hangingPunct="1"/>
            <a:r>
              <a:rPr lang="en-CA" dirty="0" smtClean="0"/>
              <a:t>this is</a:t>
            </a:r>
            <a:r>
              <a:rPr lang="en-CA" baseline="0" dirty="0" smtClean="0"/>
              <a:t> often thought of as a (1-D in this case) neural correlate of memory recall</a:t>
            </a:r>
          </a:p>
          <a:p>
            <a:pPr algn="ctr" eaLnBrk="1" hangingPunct="1"/>
            <a:endParaRPr lang="en-CA" baseline="0" dirty="0" smtClean="0"/>
          </a:p>
          <a:p>
            <a:pPr algn="ctr" eaLnBrk="1" hangingPunct="1"/>
            <a:r>
              <a:rPr lang="en-CA" baseline="0" dirty="0" smtClean="0"/>
              <a:t>note compressed timescale!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718987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9pPr>
          </a:lstStyle>
          <a:p>
            <a:pPr eaLnBrk="1" hangingPunct="1"/>
            <a:fld id="{E4CAE931-B9C1-4024-B43E-D07347D51D2B}" type="slidenum">
              <a:rPr lang="en-GB" smtClean="0">
                <a:latin typeface="Arial" charset="0"/>
              </a:rPr>
              <a:pPr eaLnBrk="1" hangingPunct="1"/>
              <a:t>21</a:t>
            </a:fld>
            <a:endParaRPr lang="en-GB" smtClean="0">
              <a:latin typeface="Arial" charset="0"/>
            </a:endParaRPr>
          </a:p>
        </p:txBody>
      </p:sp>
      <p:sp>
        <p:nvSpPr>
          <p:cNvPr id="1331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algn="ctr" eaLnBrk="1" hangingPunct="1"/>
            <a:r>
              <a:rPr lang="en-CA" dirty="0" smtClean="0"/>
              <a:t>a</a:t>
            </a:r>
            <a:r>
              <a:rPr lang="en-CA" baseline="0" dirty="0" smtClean="0"/>
              <a:t> typical thing to do is to apply a probabilistic decoding procedure that based on observed spike counts AND TUNING CURVES gives probabilities of rat being at different positions.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99213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CA" dirty="0" smtClean="0"/>
              <a:t>in the lower left plot, we are recording</a:t>
            </a:r>
            <a:r>
              <a:rPr lang="en-CA" baseline="0" dirty="0" smtClean="0"/>
              <a:t> from a population of cells…</a:t>
            </a:r>
          </a:p>
          <a:p>
            <a:endParaRPr lang="en-CA" baseline="0" dirty="0" smtClean="0"/>
          </a:p>
          <a:p>
            <a:r>
              <a:rPr lang="en-CA" baseline="0" dirty="0" smtClean="0"/>
              <a:t>the population vector is the vector sum (weighted by firing rate) of the preferred directions of a population of neurons.</a:t>
            </a:r>
          </a:p>
          <a:p>
            <a:endParaRPr lang="en-CA" baseline="0" dirty="0" smtClean="0"/>
          </a:p>
          <a:p>
            <a:r>
              <a:rPr lang="en-CA" baseline="0" dirty="0" smtClean="0"/>
              <a:t>this is an example of a very simple, linear decoding: the firing rate of each neuron is directly proportional to the decoded </a:t>
            </a:r>
            <a:r>
              <a:rPr lang="en-CA" baseline="0" dirty="0" err="1" smtClean="0"/>
              <a:t>dir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72B06-ADF7-41D0-8107-48D021D40FFC}" type="slidenum">
              <a:rPr lang="en-US" smtClean="0">
                <a:solidFill>
                  <a:prstClr val="black"/>
                </a:solidFill>
              </a:rPr>
              <a:pPr/>
              <a:t>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340699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9pPr>
          </a:lstStyle>
          <a:p>
            <a:pPr eaLnBrk="1" hangingPunct="1"/>
            <a:fld id="{E4CAE931-B9C1-4024-B43E-D07347D51D2B}" type="slidenum">
              <a:rPr lang="en-GB" smtClean="0">
                <a:latin typeface="Arial" charset="0"/>
              </a:rPr>
              <a:pPr eaLnBrk="1" hangingPunct="1"/>
              <a:t>22</a:t>
            </a:fld>
            <a:endParaRPr lang="en-GB" smtClean="0">
              <a:latin typeface="Arial" charset="0"/>
            </a:endParaRPr>
          </a:p>
        </p:txBody>
      </p:sp>
      <p:sp>
        <p:nvSpPr>
          <p:cNvPr id="1331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algn="ctr" eaLnBrk="1" hangingPunct="1"/>
            <a:r>
              <a:rPr lang="en-CA" dirty="0" smtClean="0"/>
              <a:t>if the rat is running, can compare this to</a:t>
            </a:r>
            <a:r>
              <a:rPr lang="en-CA" baseline="0" dirty="0" smtClean="0"/>
              <a:t> the actual (observed) position to know if you’re doing the decoding right.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6742680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9pPr>
          </a:lstStyle>
          <a:p>
            <a:pPr eaLnBrk="1" hangingPunct="1"/>
            <a:fld id="{E4CAE931-B9C1-4024-B43E-D07347D51D2B}" type="slidenum">
              <a:rPr lang="en-GB" smtClean="0">
                <a:latin typeface="Arial" charset="0"/>
              </a:rPr>
              <a:pPr eaLnBrk="1" hangingPunct="1"/>
              <a:t>23</a:t>
            </a:fld>
            <a:endParaRPr lang="en-GB" smtClean="0">
              <a:latin typeface="Arial" charset="0"/>
            </a:endParaRPr>
          </a:p>
        </p:txBody>
      </p:sp>
      <p:sp>
        <p:nvSpPr>
          <p:cNvPr id="1331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algn="ctr" eaLnBrk="1" hangingPunct="1"/>
            <a:r>
              <a:rPr lang="en-CA" dirty="0" smtClean="0"/>
              <a:t>if the rat is running, can compare this to</a:t>
            </a:r>
            <a:r>
              <a:rPr lang="en-CA" baseline="0" dirty="0" smtClean="0"/>
              <a:t> the actual (observed) position to know if you’re doing the decoding right.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1653885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9pPr>
          </a:lstStyle>
          <a:p>
            <a:pPr eaLnBrk="1" hangingPunct="1"/>
            <a:fld id="{E4CAE931-B9C1-4024-B43E-D07347D51D2B}" type="slidenum">
              <a:rPr lang="en-GB" smtClean="0">
                <a:latin typeface="Arial" charset="0"/>
              </a:rPr>
              <a:pPr eaLnBrk="1" hangingPunct="1"/>
              <a:t>24</a:t>
            </a:fld>
            <a:endParaRPr lang="en-GB" smtClean="0">
              <a:latin typeface="Arial" charset="0"/>
            </a:endParaRPr>
          </a:p>
        </p:txBody>
      </p:sp>
      <p:sp>
        <p:nvSpPr>
          <p:cNvPr id="1331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algn="ctr" eaLnBrk="1" hangingPunct="1"/>
            <a:r>
              <a:rPr lang="en-CA" dirty="0" smtClean="0"/>
              <a:t>but for SWR-sequences,</a:t>
            </a:r>
            <a:r>
              <a:rPr lang="en-CA" baseline="0" dirty="0" smtClean="0"/>
              <a:t> you can’t do that.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8689479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9pPr>
          </a:lstStyle>
          <a:p>
            <a:pPr eaLnBrk="1" hangingPunct="1"/>
            <a:fld id="{E4CAE931-B9C1-4024-B43E-D07347D51D2B}" type="slidenum">
              <a:rPr lang="en-GB" smtClean="0">
                <a:latin typeface="Arial" charset="0"/>
              </a:rPr>
              <a:pPr eaLnBrk="1" hangingPunct="1"/>
              <a:t>25</a:t>
            </a:fld>
            <a:endParaRPr lang="en-GB" smtClean="0">
              <a:latin typeface="Arial" charset="0"/>
            </a:endParaRPr>
          </a:p>
        </p:txBody>
      </p:sp>
      <p:sp>
        <p:nvSpPr>
          <p:cNvPr id="1331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algn="ctr" eaLnBrk="1" hangingPunct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1835579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9pPr>
          </a:lstStyle>
          <a:p>
            <a:pPr eaLnBrk="1" hangingPunct="1"/>
            <a:fld id="{E4CAE931-B9C1-4024-B43E-D07347D51D2B}" type="slidenum">
              <a:rPr lang="en-GB" smtClean="0">
                <a:latin typeface="Arial" charset="0"/>
              </a:rPr>
              <a:pPr eaLnBrk="1" hangingPunct="1"/>
              <a:t>26</a:t>
            </a:fld>
            <a:endParaRPr lang="en-GB" smtClean="0">
              <a:latin typeface="Arial" charset="0"/>
            </a:endParaRPr>
          </a:p>
        </p:txBody>
      </p:sp>
      <p:sp>
        <p:nvSpPr>
          <p:cNvPr id="1331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algn="ctr" eaLnBrk="1" hangingPunct="1"/>
            <a:r>
              <a:rPr lang="en-CA" dirty="0" smtClean="0"/>
              <a:t>this is</a:t>
            </a:r>
            <a:r>
              <a:rPr lang="en-CA" baseline="0" dirty="0" smtClean="0"/>
              <a:t> often thought of as a (1-D in this case) neural correlate of memory recall</a:t>
            </a:r>
          </a:p>
          <a:p>
            <a:pPr algn="ctr" eaLnBrk="1" hangingPunct="1"/>
            <a:endParaRPr lang="en-CA" baseline="0" dirty="0" smtClean="0"/>
          </a:p>
          <a:p>
            <a:pPr algn="ctr" eaLnBrk="1" hangingPunct="1"/>
            <a:r>
              <a:rPr lang="en-CA" baseline="0" dirty="0" smtClean="0"/>
              <a:t>note compressed timescale!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8623351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so, should we just give up?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9839DFE-F0F9-491E-A167-B1C7E7A4CD2D}" type="slidenum">
              <a:rPr lang="en-GB" smtClean="0"/>
              <a:pPr>
                <a:defRPr/>
              </a:pPr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946341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lower error</a:t>
            </a:r>
            <a:r>
              <a:rPr lang="en-CA" baseline="0" dirty="0" smtClean="0"/>
              <a:t> is better</a:t>
            </a:r>
          </a:p>
          <a:p>
            <a:endParaRPr lang="en-CA" baseline="0" dirty="0" smtClean="0"/>
          </a:p>
          <a:p>
            <a:r>
              <a:rPr lang="en-CA" baseline="0" dirty="0" smtClean="0"/>
              <a:t>note effects of smoothing spike trains and tuning curves; even with very minimal smoothing, can do better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9839DFE-F0F9-491E-A167-B1C7E7A4CD2D}" type="slidenum">
              <a:rPr lang="en-GB" smtClean="0"/>
              <a:pPr>
                <a:defRPr/>
              </a:pPr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800204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this is not surprising… could</a:t>
            </a:r>
            <a:r>
              <a:rPr lang="en-CA" baseline="0" dirty="0" smtClean="0"/>
              <a:t> be overfitting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9839DFE-F0F9-491E-A167-B1C7E7A4CD2D}" type="slidenum">
              <a:rPr lang="en-GB" smtClean="0"/>
              <a:pPr>
                <a:defRPr/>
              </a:pPr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260422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use</a:t>
            </a:r>
            <a:r>
              <a:rPr lang="en-CA" baseline="0" dirty="0" smtClean="0"/>
              <a:t> encoding model with best generalization performance</a:t>
            </a:r>
          </a:p>
          <a:p>
            <a:endParaRPr lang="en-CA" baseline="0" dirty="0" smtClean="0"/>
          </a:p>
          <a:p>
            <a:r>
              <a:rPr lang="en-CA" baseline="0" dirty="0" smtClean="0"/>
              <a:t>key point: suppose you were going to decode putative “prospections” and found they were biased at the choice point…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9839DFE-F0F9-491E-A167-B1C7E7A4CD2D}" type="slidenum">
              <a:rPr lang="en-GB" smtClean="0"/>
              <a:pPr>
                <a:defRPr/>
              </a:pPr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618285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this is not surprising… could</a:t>
            </a:r>
            <a:r>
              <a:rPr lang="en-CA" baseline="0" dirty="0" smtClean="0"/>
              <a:t> </a:t>
            </a:r>
            <a:r>
              <a:rPr lang="en-CA" baseline="0" smtClean="0"/>
              <a:t>be overfitting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9839DFE-F0F9-491E-A167-B1C7E7A4CD2D}" type="slidenum">
              <a:rPr lang="en-GB" smtClean="0"/>
              <a:pPr>
                <a:defRPr/>
              </a:pPr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32766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547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dirty="0" smtClean="0"/>
              <a:t>an</a:t>
            </a:r>
            <a:r>
              <a:rPr lang="en-US" baseline="0" dirty="0" smtClean="0"/>
              <a:t> early example of applying decoding methods to cognitive processing</a:t>
            </a:r>
            <a:endParaRPr lang="en-US" dirty="0" smtClean="0"/>
          </a:p>
          <a:p>
            <a:pPr eaLnBrk="1" hangingPunct="1">
              <a:spcBef>
                <a:spcPct val="0"/>
              </a:spcBef>
            </a:pPr>
            <a:r>
              <a:rPr lang="en-US" dirty="0" smtClean="0"/>
              <a:t>  </a:t>
            </a:r>
          </a:p>
        </p:txBody>
      </p:sp>
      <p:sp>
        <p:nvSpPr>
          <p:cNvPr id="10547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97953A44-25E9-41C9-8217-DD43D6511278}" type="slidenum">
              <a:rPr lang="en-US" smtClean="0">
                <a:solidFill>
                  <a:prstClr val="black"/>
                </a:solidFill>
              </a:rPr>
              <a:pPr/>
              <a:t>3</a:t>
            </a:fld>
            <a:endParaRPr lang="en-US" smtClean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878422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sz="1200" b="1" i="0" u="none" strike="noStrike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Figure 9: </a:t>
            </a:r>
            <a:r>
              <a:rPr lang="en-CA" sz="1200" b="0" i="0" u="none" strike="noStrike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Among several behavioral and neural measures, tuning curve variability as estimated</a:t>
            </a:r>
          </a:p>
          <a:p>
            <a:r>
              <a:rPr lang="en-CA" sz="1200" b="0" i="0" u="none" strike="noStrike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by a bootstrapping procedure is most similar to cross-validated decoding accuracy. </a:t>
            </a:r>
            <a:r>
              <a:rPr lang="en-CA" sz="1200" b="1" i="0" u="none" strike="noStrike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A</a:t>
            </a:r>
            <a:r>
              <a:rPr lang="en-CA" sz="1200" b="0" i="0" u="none" strike="noStrike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: Normalized</a:t>
            </a:r>
          </a:p>
          <a:p>
            <a:r>
              <a:rPr lang="en-CA" sz="1200" b="0" i="0" u="none" strike="noStrike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occupancy (time spent) and its standard deviation across trials within each session (</a:t>
            </a:r>
            <a:r>
              <a:rPr lang="en-CA" sz="1200" b="1" i="0" u="none" strike="noStrike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B</a:t>
            </a:r>
            <a:r>
              <a:rPr lang="en-CA" sz="1200" b="0" i="0" u="none" strike="noStrike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). </a:t>
            </a:r>
            <a:r>
              <a:rPr lang="en-CA" sz="1200" b="1" i="0" u="none" strike="noStrike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C</a:t>
            </a:r>
            <a:r>
              <a:rPr lang="en-CA" sz="1200" b="0" i="0" u="none" strike="noStrike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:</a:t>
            </a:r>
          </a:p>
          <a:p>
            <a:r>
              <a:rPr lang="en-CA" sz="1200" b="0" i="0" u="none" strike="noStrike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Mean firing rate of all cells with at least one place field, and distribution of place field peaks (</a:t>
            </a:r>
            <a:r>
              <a:rPr lang="en-CA" sz="1200" b="1" i="0" u="none" strike="noStrike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D</a:t>
            </a:r>
            <a:r>
              <a:rPr lang="en-CA" sz="1200" b="0" i="0" u="none" strike="noStrike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).</a:t>
            </a:r>
          </a:p>
          <a:p>
            <a:r>
              <a:rPr lang="en-CA" sz="1200" b="1" i="0" u="none" strike="noStrike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E</a:t>
            </a:r>
            <a:r>
              <a:rPr lang="en-CA" sz="1200" b="0" i="0" u="none" strike="noStrike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: Standard deviation of single-trial tuning curves, computed across trials within a session (raw) or</a:t>
            </a:r>
          </a:p>
          <a:p>
            <a:r>
              <a:rPr lang="en-CA" sz="1200" b="0" i="0" u="none" strike="noStrike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normalized by the mean (</a:t>
            </a:r>
            <a:r>
              <a:rPr lang="en-CA" sz="1200" b="1" i="0" u="none" strike="noStrike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F</a:t>
            </a:r>
            <a:r>
              <a:rPr lang="en-CA" sz="1200" b="0" i="0" u="none" strike="noStrike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). </a:t>
            </a:r>
            <a:r>
              <a:rPr lang="en-CA" sz="1200" b="1" i="0" u="none" strike="noStrike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G</a:t>
            </a:r>
            <a:r>
              <a:rPr lang="en-CA" sz="1200" b="0" i="0" u="none" strike="noStrike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: Entire-session tuning curve variability, estimated by a bootstrapping</a:t>
            </a:r>
          </a:p>
          <a:p>
            <a:r>
              <a:rPr lang="en-CA" sz="1200" b="0" i="0" u="none" strike="noStrike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procedure (raw) or normalized by the mean (</a:t>
            </a:r>
            <a:r>
              <a:rPr lang="en-CA" sz="1200" b="1" i="0" u="none" strike="noStrike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H</a:t>
            </a:r>
            <a:r>
              <a:rPr lang="en-CA" sz="1200" b="0" i="0" u="none" strike="noStrike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). </a:t>
            </a:r>
            <a:r>
              <a:rPr lang="en-CA" sz="1200" b="1" i="0" u="none" strike="noStrike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I</a:t>
            </a:r>
            <a:r>
              <a:rPr lang="en-CA" sz="1200" b="0" i="0" u="none" strike="noStrike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: Raw, and z-scored (</a:t>
            </a:r>
            <a:r>
              <a:rPr lang="en-CA" sz="1200" b="1" i="0" u="none" strike="noStrike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J</a:t>
            </a:r>
            <a:r>
              <a:rPr lang="en-CA" sz="1200" b="0" i="0" u="none" strike="noStrike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) population vector</a:t>
            </a:r>
          </a:p>
          <a:p>
            <a:r>
              <a:rPr lang="en-CA" sz="1200" b="0" i="0" u="none" strike="noStrike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correlation between tuning curves estimated across every pair of trials. </a:t>
            </a:r>
            <a:r>
              <a:rPr lang="en-CA" sz="1200" b="1" i="0" u="none" strike="noStrike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K</a:t>
            </a:r>
            <a:r>
              <a:rPr lang="en-CA" sz="1200" b="0" i="0" u="none" strike="noStrike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: Raw, and z-scored (</a:t>
            </a:r>
            <a:r>
              <a:rPr lang="en-CA" sz="1200" b="1" i="0" u="none" strike="noStrike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L</a:t>
            </a:r>
            <a:r>
              <a:rPr lang="en-CA" sz="1200" b="0" i="0" u="none" strike="noStrike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)</a:t>
            </a:r>
          </a:p>
          <a:p>
            <a:r>
              <a:rPr lang="en-CA" sz="1200" b="0" i="0" u="none" strike="noStrike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population vector correlation between tuning curves estimated from each trial and the complementary</a:t>
            </a:r>
          </a:p>
          <a:p>
            <a:r>
              <a:rPr lang="en-CA" sz="1200" b="0" i="0" u="none" strike="noStrike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leave-one-out tuning curves.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9839DFE-F0F9-491E-A167-B1C7E7A4CD2D}" type="slidenum">
              <a:rPr lang="en-GB" smtClean="0"/>
              <a:pPr>
                <a:defRPr/>
              </a:pPr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550912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eaLnBrk="1" hangingPunct="1"/>
            <a:fld id="{98B4508A-E8B5-4E22-8F43-77B5C970C625}" type="slidenum">
              <a:rPr lang="en-GB" altLang="en-US">
                <a:latin typeface="Arial" panose="020B0604020202020204" pitchFamily="34" charset="0"/>
              </a:rPr>
              <a:pPr eaLnBrk="1" hangingPunct="1"/>
              <a:t>34</a:t>
            </a:fld>
            <a:endParaRPr lang="en-GB" altLang="en-US">
              <a:latin typeface="Arial" panose="020B0604020202020204" pitchFamily="34" charset="0"/>
            </a:endParaRPr>
          </a:p>
        </p:txBody>
      </p:sp>
      <p:sp>
        <p:nvSpPr>
          <p:cNvPr id="149507" name="Rectangle 7"/>
          <p:cNvSpPr txBox="1">
            <a:spLocks noGrp="1" noChangeArrowheads="1"/>
          </p:cNvSpPr>
          <p:nvPr/>
        </p:nvSpPr>
        <p:spPr bwMode="auto">
          <a:xfrm>
            <a:off x="3970338" y="8829675"/>
            <a:ext cx="3038475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3177" tIns="46589" rIns="93177" bIns="46589" anchor="b"/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algn="r" eaLnBrk="1" hangingPunct="1"/>
            <a:fld id="{F3C4476A-67A1-4340-82B8-9B38B7BCA080}" type="slidenum">
              <a:rPr lang="en-US" altLang="en-US" sz="1200">
                <a:latin typeface="Arial" panose="020B0604020202020204" pitchFamily="34" charset="0"/>
              </a:rPr>
              <a:pPr algn="r" eaLnBrk="1" hangingPunct="1"/>
              <a:t>34</a:t>
            </a:fld>
            <a:endParaRPr lang="en-US" altLang="en-US" sz="1200">
              <a:latin typeface="Arial" panose="020B0604020202020204" pitchFamily="34" charset="0"/>
            </a:endParaRPr>
          </a:p>
        </p:txBody>
      </p:sp>
      <p:sp>
        <p:nvSpPr>
          <p:cNvPr id="149508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9509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altLang="en-US" smtClean="0">
                <a:latin typeface="Arial" panose="020B0604020202020204" pitchFamily="34" charset="0"/>
              </a:rPr>
              <a:t>The basic idea is to place electrodes in the brain, and record the activity of neurons --</a:t>
            </a:r>
          </a:p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  <a:p>
            <a:pPr eaLnBrk="1" hangingPunct="1"/>
            <a:r>
              <a:rPr lang="en-US" altLang="en-US" smtClean="0">
                <a:latin typeface="Arial" panose="020B0604020202020204" pitchFamily="34" charset="0"/>
              </a:rPr>
              <a:t>this is a very versatile technique, can be applied in a range of “preparations” cultured neurons to freely moving animals (including humans). </a:t>
            </a:r>
          </a:p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  <a:p>
            <a:pPr eaLnBrk="1" hangingPunct="1"/>
            <a:r>
              <a:rPr lang="en-US" altLang="en-US" smtClean="0">
                <a:latin typeface="Arial" panose="020B0604020202020204" pitchFamily="34" charset="0"/>
              </a:rPr>
              <a:t>The big advantage is that you can study brain activity in the intact brain, down to the level of activity in a single neuron. By recording from many neurons across brain areas you can make a bridge from neurons to systems.</a:t>
            </a:r>
            <a:endParaRPr lang="en-GB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615375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eaLnBrk="1" hangingPunct="1"/>
            <a:fld id="{4A3181AE-88B0-4AC4-947E-6A44234E7574}" type="slidenum">
              <a:rPr lang="en-GB" altLang="en-US">
                <a:latin typeface="Arial" panose="020B0604020202020204" pitchFamily="34" charset="0"/>
              </a:rPr>
              <a:pPr eaLnBrk="1" hangingPunct="1"/>
              <a:t>35</a:t>
            </a:fld>
            <a:endParaRPr lang="en-GB" altLang="en-US">
              <a:latin typeface="Arial" panose="020B0604020202020204" pitchFamily="34" charset="0"/>
            </a:endParaRPr>
          </a:p>
        </p:txBody>
      </p:sp>
      <p:sp>
        <p:nvSpPr>
          <p:cNvPr id="150531" name="Rectangle 7"/>
          <p:cNvSpPr txBox="1">
            <a:spLocks noGrp="1" noChangeArrowheads="1"/>
          </p:cNvSpPr>
          <p:nvPr/>
        </p:nvSpPr>
        <p:spPr bwMode="auto">
          <a:xfrm>
            <a:off x="3970338" y="8829675"/>
            <a:ext cx="3038475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3177" tIns="46589" rIns="93177" bIns="46589" anchor="b"/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algn="r" eaLnBrk="1" hangingPunct="1"/>
            <a:fld id="{6E85F1A0-D6DA-4AD9-A346-23FFCED2D7E1}" type="slidenum">
              <a:rPr lang="en-US" altLang="en-US" sz="1200">
                <a:latin typeface="Arial" panose="020B0604020202020204" pitchFamily="34" charset="0"/>
              </a:rPr>
              <a:pPr algn="r" eaLnBrk="1" hangingPunct="1"/>
              <a:t>35</a:t>
            </a:fld>
            <a:endParaRPr lang="en-US" altLang="en-US" sz="1200">
              <a:latin typeface="Arial" panose="020B0604020202020204" pitchFamily="34" charset="0"/>
            </a:endParaRPr>
          </a:p>
        </p:txBody>
      </p:sp>
      <p:sp>
        <p:nvSpPr>
          <p:cNvPr id="150532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0533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altLang="en-US" smtClean="0">
                <a:latin typeface="Arial" panose="020B0604020202020204" pitchFamily="34" charset="0"/>
              </a:rPr>
              <a:t>there are many different kinds of electodes! for different purposes…</a:t>
            </a:r>
            <a:endParaRPr lang="en-GB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058637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eaLnBrk="1" hangingPunct="1"/>
            <a:fld id="{DF675A65-8BDF-4731-8785-FD8169DE6B21}" type="slidenum">
              <a:rPr lang="en-GB" altLang="en-US">
                <a:latin typeface="Arial" panose="020B0604020202020204" pitchFamily="34" charset="0"/>
              </a:rPr>
              <a:pPr eaLnBrk="1" hangingPunct="1"/>
              <a:t>36</a:t>
            </a:fld>
            <a:endParaRPr lang="en-GB" altLang="en-US">
              <a:latin typeface="Arial" panose="020B0604020202020204" pitchFamily="34" charset="0"/>
            </a:endParaRPr>
          </a:p>
        </p:txBody>
      </p:sp>
      <p:sp>
        <p:nvSpPr>
          <p:cNvPr id="151555" name="Rectangle 7"/>
          <p:cNvSpPr txBox="1">
            <a:spLocks noGrp="1" noChangeArrowheads="1"/>
          </p:cNvSpPr>
          <p:nvPr/>
        </p:nvSpPr>
        <p:spPr bwMode="auto">
          <a:xfrm>
            <a:off x="3970338" y="8829675"/>
            <a:ext cx="3038475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3177" tIns="46589" rIns="93177" bIns="46589" anchor="b"/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algn="r" eaLnBrk="1" hangingPunct="1"/>
            <a:fld id="{58F7CE90-AB6B-4C24-B927-3EF8B0B2F003}" type="slidenum">
              <a:rPr lang="en-US" altLang="en-US" sz="1200">
                <a:latin typeface="Arial" panose="020B0604020202020204" pitchFamily="34" charset="0"/>
              </a:rPr>
              <a:pPr algn="r" eaLnBrk="1" hangingPunct="1"/>
              <a:t>36</a:t>
            </a:fld>
            <a:endParaRPr lang="en-US" altLang="en-US" sz="1200">
              <a:latin typeface="Arial" panose="020B0604020202020204" pitchFamily="34" charset="0"/>
            </a:endParaRPr>
          </a:p>
        </p:txBody>
      </p:sp>
      <p:sp>
        <p:nvSpPr>
          <p:cNvPr id="151556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155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altLang="en-US" smtClean="0">
                <a:latin typeface="Arial" panose="020B0604020202020204" pitchFamily="34" charset="0"/>
              </a:rPr>
              <a:t>this shows an important one, the tetrode. you can see, it has 4 recording sites. I will explain why in a few minutes.</a:t>
            </a:r>
          </a:p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  <a:p>
            <a:pPr eaLnBrk="1" hangingPunct="1"/>
            <a:r>
              <a:rPr lang="en-US" altLang="en-US" smtClean="0">
                <a:latin typeface="Arial" panose="020B0604020202020204" pitchFamily="34" charset="0"/>
              </a:rPr>
              <a:t>This image shows the recording sites are plated; this is important to improve recoding surface and thus signal to noise..</a:t>
            </a:r>
            <a:endParaRPr lang="en-GB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853905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eaLnBrk="1" hangingPunct="1"/>
            <a:fld id="{D66E9AB6-9349-4FAC-B02D-DC68393172BA}" type="slidenum">
              <a:rPr lang="en-GB" altLang="en-US">
                <a:latin typeface="Arial" panose="020B0604020202020204" pitchFamily="34" charset="0"/>
              </a:rPr>
              <a:pPr eaLnBrk="1" hangingPunct="1"/>
              <a:t>37</a:t>
            </a:fld>
            <a:endParaRPr lang="en-GB" altLang="en-US">
              <a:latin typeface="Arial" panose="020B0604020202020204" pitchFamily="34" charset="0"/>
            </a:endParaRPr>
          </a:p>
        </p:txBody>
      </p:sp>
      <p:sp>
        <p:nvSpPr>
          <p:cNvPr id="152579" name="Rectangle 7"/>
          <p:cNvSpPr txBox="1">
            <a:spLocks noGrp="1" noChangeArrowheads="1"/>
          </p:cNvSpPr>
          <p:nvPr/>
        </p:nvSpPr>
        <p:spPr bwMode="auto">
          <a:xfrm>
            <a:off x="3970338" y="8829675"/>
            <a:ext cx="3038475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3172" tIns="46587" rIns="93172" bIns="46587" anchor="b"/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algn="r" eaLnBrk="1" hangingPunct="1"/>
            <a:fld id="{BE60AF3F-F334-44EF-AF5E-E9CBCD104C6E}" type="slidenum">
              <a:rPr lang="en-US" altLang="en-US" sz="1200">
                <a:latin typeface="Arial" panose="020B0604020202020204" pitchFamily="34" charset="0"/>
              </a:rPr>
              <a:pPr algn="r" eaLnBrk="1" hangingPunct="1"/>
              <a:t>37</a:t>
            </a:fld>
            <a:endParaRPr lang="en-US" altLang="en-US" sz="1200">
              <a:latin typeface="Arial" panose="020B0604020202020204" pitchFamily="34" charset="0"/>
            </a:endParaRPr>
          </a:p>
        </p:txBody>
      </p:sp>
      <p:sp>
        <p:nvSpPr>
          <p:cNvPr id="15258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2581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811215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eaLnBrk="1" hangingPunct="1"/>
            <a:fld id="{9AD043FB-5DB6-47E0-A531-BAA2AA25CFBE}" type="slidenum">
              <a:rPr lang="en-GB" altLang="en-US">
                <a:latin typeface="Arial" panose="020B0604020202020204" pitchFamily="34" charset="0"/>
              </a:rPr>
              <a:pPr eaLnBrk="1" hangingPunct="1"/>
              <a:t>38</a:t>
            </a:fld>
            <a:endParaRPr lang="en-GB" altLang="en-US">
              <a:latin typeface="Arial" panose="020B0604020202020204" pitchFamily="34" charset="0"/>
            </a:endParaRPr>
          </a:p>
        </p:txBody>
      </p:sp>
      <p:sp>
        <p:nvSpPr>
          <p:cNvPr id="153603" name="Rectangle 7"/>
          <p:cNvSpPr txBox="1">
            <a:spLocks noGrp="1" noChangeArrowheads="1"/>
          </p:cNvSpPr>
          <p:nvPr/>
        </p:nvSpPr>
        <p:spPr bwMode="auto">
          <a:xfrm>
            <a:off x="3970338" y="8829675"/>
            <a:ext cx="3038475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3177" tIns="46589" rIns="93177" bIns="46589" anchor="b"/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algn="r" eaLnBrk="1" hangingPunct="1"/>
            <a:fld id="{4A909BBE-7D0B-48CB-8A80-F8035E2D6787}" type="slidenum">
              <a:rPr lang="en-US" altLang="en-US" sz="1200">
                <a:latin typeface="Arial" panose="020B0604020202020204" pitchFamily="34" charset="0"/>
              </a:rPr>
              <a:pPr algn="r" eaLnBrk="1" hangingPunct="1"/>
              <a:t>38</a:t>
            </a:fld>
            <a:endParaRPr lang="en-US" altLang="en-US" sz="1200">
              <a:latin typeface="Arial" panose="020B0604020202020204" pitchFamily="34" charset="0"/>
            </a:endParaRPr>
          </a:p>
        </p:txBody>
      </p:sp>
      <p:sp>
        <p:nvSpPr>
          <p:cNvPr id="153604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0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altLang="en-US" smtClean="0">
                <a:latin typeface="Arial" panose="020B0604020202020204" pitchFamily="34" charset="0"/>
              </a:rPr>
              <a:t>How do you actually get the electrodes into the brain? where you want them?</a:t>
            </a:r>
          </a:p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  <a:p>
            <a:pPr eaLnBrk="1" hangingPunct="1"/>
            <a:r>
              <a:rPr lang="en-US" altLang="en-US" smtClean="0">
                <a:latin typeface="Arial" panose="020B0604020202020204" pitchFamily="34" charset="0"/>
              </a:rPr>
              <a:t>skull has landmarks.</a:t>
            </a:r>
          </a:p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  <a:p>
            <a:pPr eaLnBrk="1" hangingPunct="1"/>
            <a:r>
              <a:rPr lang="en-US" altLang="en-US" smtClean="0">
                <a:latin typeface="Arial" panose="020B0604020202020204" pitchFamily="34" charset="0"/>
              </a:rPr>
              <a:t>can measure distances from those using a “stereotax”</a:t>
            </a:r>
            <a:endParaRPr lang="en-GB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491162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eaLnBrk="1" hangingPunct="1"/>
            <a:fld id="{CF52141E-7EF9-478F-A533-B9175E8A91F6}" type="slidenum">
              <a:rPr lang="en-GB" altLang="en-US">
                <a:latin typeface="Arial" panose="020B0604020202020204" pitchFamily="34" charset="0"/>
              </a:rPr>
              <a:pPr eaLnBrk="1" hangingPunct="1"/>
              <a:t>39</a:t>
            </a:fld>
            <a:endParaRPr lang="en-GB" altLang="en-US">
              <a:latin typeface="Arial" panose="020B0604020202020204" pitchFamily="34" charset="0"/>
            </a:endParaRPr>
          </a:p>
        </p:txBody>
      </p:sp>
      <p:sp>
        <p:nvSpPr>
          <p:cNvPr id="154627" name="Rectangle 7"/>
          <p:cNvSpPr txBox="1">
            <a:spLocks noGrp="1" noChangeArrowheads="1"/>
          </p:cNvSpPr>
          <p:nvPr/>
        </p:nvSpPr>
        <p:spPr bwMode="auto">
          <a:xfrm>
            <a:off x="3970338" y="8829675"/>
            <a:ext cx="3038475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3177" tIns="46589" rIns="93177" bIns="46589" anchor="b"/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algn="r" eaLnBrk="1" hangingPunct="1"/>
            <a:fld id="{2FE12015-66F9-4319-BA10-E99350119BF9}" type="slidenum">
              <a:rPr lang="en-US" altLang="en-US" sz="1200">
                <a:latin typeface="Arial" panose="020B0604020202020204" pitchFamily="34" charset="0"/>
              </a:rPr>
              <a:pPr algn="r" eaLnBrk="1" hangingPunct="1"/>
              <a:t>39</a:t>
            </a:fld>
            <a:endParaRPr lang="en-US" altLang="en-US" sz="1200">
              <a:latin typeface="Arial" panose="020B0604020202020204" pitchFamily="34" charset="0"/>
            </a:endParaRPr>
          </a:p>
        </p:txBody>
      </p:sp>
      <p:sp>
        <p:nvSpPr>
          <p:cNvPr id="154628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4629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altLang="en-US" smtClean="0">
                <a:latin typeface="Arial" panose="020B0604020202020204" pitchFamily="34" charset="0"/>
              </a:rPr>
              <a:t>then you can use a brain atlas for some initial targeting guidelines.</a:t>
            </a:r>
          </a:p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  <a:p>
            <a:pPr eaLnBrk="1" hangingPunct="1"/>
            <a:r>
              <a:rPr lang="en-US" altLang="en-US" smtClean="0">
                <a:latin typeface="Arial" panose="020B0604020202020204" pitchFamily="34" charset="0"/>
              </a:rPr>
              <a:t>also, if you have a hyperdrive, you can move the electrodes later (but only up and down..!)</a:t>
            </a:r>
          </a:p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  <a:p>
            <a:pPr eaLnBrk="1" hangingPunct="1"/>
            <a:r>
              <a:rPr lang="en-US" altLang="en-US" smtClean="0">
                <a:latin typeface="Arial" panose="020B0604020202020204" pitchFamily="34" charset="0"/>
              </a:rPr>
              <a:t>here is a picture showing skull landmarks, a craniotomy, and some anchor screws.</a:t>
            </a:r>
            <a:endParaRPr lang="en-GB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280621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eaLnBrk="1" hangingPunct="1"/>
            <a:fld id="{0FAF69CB-5DB6-48A9-ABA7-39E15A794736}" type="slidenum">
              <a:rPr lang="en-GB" altLang="en-US">
                <a:latin typeface="Arial" panose="020B0604020202020204" pitchFamily="34" charset="0"/>
              </a:rPr>
              <a:pPr eaLnBrk="1" hangingPunct="1"/>
              <a:t>40</a:t>
            </a:fld>
            <a:endParaRPr lang="en-GB" altLang="en-US">
              <a:latin typeface="Arial" panose="020B0604020202020204" pitchFamily="34" charset="0"/>
            </a:endParaRPr>
          </a:p>
        </p:txBody>
      </p:sp>
      <p:sp>
        <p:nvSpPr>
          <p:cNvPr id="155651" name="Rectangle 7"/>
          <p:cNvSpPr txBox="1">
            <a:spLocks noGrp="1" noChangeArrowheads="1"/>
          </p:cNvSpPr>
          <p:nvPr/>
        </p:nvSpPr>
        <p:spPr bwMode="auto">
          <a:xfrm>
            <a:off x="3970338" y="8829675"/>
            <a:ext cx="3038475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3177" tIns="46589" rIns="93177" bIns="46589" anchor="b"/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algn="r" eaLnBrk="1" hangingPunct="1"/>
            <a:fld id="{4441A33A-3286-4AC8-91FC-5ADA29497D33}" type="slidenum">
              <a:rPr lang="en-US" altLang="en-US" sz="1200">
                <a:latin typeface="Arial" panose="020B0604020202020204" pitchFamily="34" charset="0"/>
              </a:rPr>
              <a:pPr algn="r" eaLnBrk="1" hangingPunct="1"/>
              <a:t>40</a:t>
            </a:fld>
            <a:endParaRPr lang="en-US" altLang="en-US" sz="1200">
              <a:latin typeface="Arial" panose="020B0604020202020204" pitchFamily="34" charset="0"/>
            </a:endParaRPr>
          </a:p>
        </p:txBody>
      </p:sp>
      <p:sp>
        <p:nvSpPr>
          <p:cNvPr id="155652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5653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altLang="en-US" smtClean="0">
                <a:latin typeface="Arial" panose="020B0604020202020204" pitchFamily="34" charset="0"/>
              </a:rPr>
              <a:t>so, if you do all of this correctly, then congratulations, you will be able to record a voltage trace from the brain!</a:t>
            </a:r>
          </a:p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  <a:p>
            <a:pPr eaLnBrk="1" hangingPunct="1"/>
            <a:r>
              <a:rPr lang="en-US" altLang="en-US" smtClean="0">
                <a:latin typeface="Arial" panose="020B0604020202020204" pitchFamily="34" charset="0"/>
              </a:rPr>
              <a:t>you can process this in different ways.</a:t>
            </a:r>
          </a:p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  <a:p>
            <a:pPr eaLnBrk="1" hangingPunct="1"/>
            <a:r>
              <a:rPr lang="en-US" altLang="en-US" smtClean="0">
                <a:latin typeface="Arial" panose="020B0604020202020204" pitchFamily="34" charset="0"/>
              </a:rPr>
              <a:t>LFP: lower frequency signal reflecting activity of many neurons together, mostly dendritic currents from synaptic inputs, subthreshold potentials</a:t>
            </a:r>
          </a:p>
          <a:p>
            <a:pPr eaLnBrk="1" hangingPunct="1"/>
            <a:r>
              <a:rPr lang="en-US" altLang="en-US" smtClean="0">
                <a:latin typeface="Arial" panose="020B0604020202020204" pitchFamily="34" charset="0"/>
              </a:rPr>
              <a:t>spikes</a:t>
            </a:r>
            <a:endParaRPr lang="en-GB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22285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eaLnBrk="1" hangingPunct="1"/>
            <a:fld id="{ED94980E-E208-49DF-8538-C761C3C24586}" type="slidenum">
              <a:rPr lang="en-GB" altLang="en-US">
                <a:latin typeface="Arial" panose="020B0604020202020204" pitchFamily="34" charset="0"/>
              </a:rPr>
              <a:pPr eaLnBrk="1" hangingPunct="1"/>
              <a:t>41</a:t>
            </a:fld>
            <a:endParaRPr lang="en-GB" altLang="en-US">
              <a:latin typeface="Arial" panose="020B0604020202020204" pitchFamily="34" charset="0"/>
            </a:endParaRPr>
          </a:p>
        </p:txBody>
      </p:sp>
      <p:sp>
        <p:nvSpPr>
          <p:cNvPr id="156675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667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altLang="en-US" smtClean="0">
                <a:latin typeface="Arial" panose="020B0604020202020204" pitchFamily="34" charset="0"/>
              </a:rPr>
              <a:t>here are some LFPs recorded using a hyperdrive. what a mess!</a:t>
            </a:r>
            <a:endParaRPr lang="en-GB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046087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eaLnBrk="1" hangingPunct="1"/>
            <a:fld id="{EBC2DDBE-923F-452B-BD45-723FAEF264D0}" type="slidenum">
              <a:rPr lang="en-GB" altLang="en-US">
                <a:latin typeface="Arial" panose="020B0604020202020204" pitchFamily="34" charset="0"/>
              </a:rPr>
              <a:pPr eaLnBrk="1" hangingPunct="1"/>
              <a:t>42</a:t>
            </a:fld>
            <a:endParaRPr lang="en-GB" altLang="en-US">
              <a:latin typeface="Arial" panose="020B0604020202020204" pitchFamily="34" charset="0"/>
            </a:endParaRPr>
          </a:p>
        </p:txBody>
      </p:sp>
      <p:sp>
        <p:nvSpPr>
          <p:cNvPr id="157699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770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altLang="en-US" smtClean="0">
                <a:latin typeface="Arial" panose="020B0604020202020204" pitchFamily="34" charset="0"/>
              </a:rPr>
              <a:t>but actually, zooming in, you can see some interesting structure.</a:t>
            </a:r>
          </a:p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  <a:p>
            <a:pPr eaLnBrk="1" hangingPunct="1"/>
            <a:r>
              <a:rPr lang="en-US" altLang="en-US" smtClean="0">
                <a:latin typeface="Arial" panose="020B0604020202020204" pitchFamily="34" charset="0"/>
              </a:rPr>
              <a:t>these gamma oscillations, for instance, are thought to be involved in “binding through synchrony”.</a:t>
            </a:r>
          </a:p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  <a:p>
            <a:pPr eaLnBrk="1" hangingPunct="1"/>
            <a:r>
              <a:rPr lang="en-US" altLang="en-US" smtClean="0">
                <a:latin typeface="Arial" panose="020B0604020202020204" pitchFamily="34" charset="0"/>
              </a:rPr>
              <a:t>example: you see something that’s red and square.. but maybe you have different neurons for those things. how does the brain know they go together?</a:t>
            </a:r>
            <a:endParaRPr lang="en-GB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38872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9pPr>
          </a:lstStyle>
          <a:p>
            <a:pPr eaLnBrk="1" hangingPunct="1"/>
            <a:fld id="{E4CAE931-B9C1-4024-B43E-D07347D51D2B}" type="slidenum">
              <a:rPr lang="en-GB" smtClean="0">
                <a:solidFill>
                  <a:srgbClr val="000000"/>
                </a:solidFill>
                <a:latin typeface="Arial" charset="0"/>
              </a:rPr>
              <a:pPr eaLnBrk="1" hangingPunct="1"/>
              <a:t>4</a:t>
            </a:fld>
            <a:endParaRPr lang="en-GB" smtClean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331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algn="ctr" eaLnBrk="1" hangingPunct="1"/>
            <a:r>
              <a:rPr lang="en-CA" dirty="0" smtClean="0"/>
              <a:t>as you know, the rat hippocampus</a:t>
            </a:r>
            <a:r>
              <a:rPr lang="en-CA" baseline="0" dirty="0" smtClean="0"/>
              <a:t> generates highly structured neural activity</a:t>
            </a:r>
          </a:p>
          <a:p>
            <a:pPr algn="ctr" eaLnBrk="1" hangingPunct="1"/>
            <a:endParaRPr lang="en-CA" baseline="0" dirty="0" smtClean="0"/>
          </a:p>
          <a:p>
            <a:pPr algn="ctr" eaLnBrk="1" hangingPunct="1"/>
            <a:r>
              <a:rPr lang="en-CA" baseline="0" dirty="0" smtClean="0"/>
              <a:t>here is a </a:t>
            </a:r>
            <a:r>
              <a:rPr lang="en-CA" baseline="0" dirty="0" err="1" smtClean="0"/>
              <a:t>rasterplot</a:t>
            </a:r>
            <a:r>
              <a:rPr lang="en-CA" baseline="0" dirty="0" smtClean="0"/>
              <a:t> of some place cells as one of our rats runs a trial on a T-maze, you can see the sequential activation of one cell after another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0662765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eaLnBrk="1" hangingPunct="1"/>
            <a:fld id="{87B98017-57B0-4144-A33A-0543A97B78D3}" type="slidenum">
              <a:rPr lang="en-GB" altLang="en-US">
                <a:latin typeface="Arial" panose="020B0604020202020204" pitchFamily="34" charset="0"/>
              </a:rPr>
              <a:pPr eaLnBrk="1" hangingPunct="1"/>
              <a:t>43</a:t>
            </a:fld>
            <a:endParaRPr lang="en-GB" altLang="en-US">
              <a:latin typeface="Arial" panose="020B0604020202020204" pitchFamily="34" charset="0"/>
            </a:endParaRPr>
          </a:p>
        </p:txBody>
      </p:sp>
      <p:sp>
        <p:nvSpPr>
          <p:cNvPr id="158723" name="Rectangle 7"/>
          <p:cNvSpPr txBox="1">
            <a:spLocks noGrp="1" noChangeArrowheads="1"/>
          </p:cNvSpPr>
          <p:nvPr/>
        </p:nvSpPr>
        <p:spPr bwMode="auto">
          <a:xfrm>
            <a:off x="3970338" y="8829675"/>
            <a:ext cx="3038475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3177" tIns="46589" rIns="93177" bIns="46589" anchor="b"/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algn="r" eaLnBrk="1" hangingPunct="1"/>
            <a:fld id="{BE028554-A041-466D-888A-C67DC112832F}" type="slidenum">
              <a:rPr lang="en-US" altLang="en-US" sz="1200">
                <a:latin typeface="Arial" panose="020B0604020202020204" pitchFamily="34" charset="0"/>
              </a:rPr>
              <a:pPr algn="r" eaLnBrk="1" hangingPunct="1"/>
              <a:t>43</a:t>
            </a:fld>
            <a:endParaRPr lang="en-US" altLang="en-US" sz="1200">
              <a:latin typeface="Arial" panose="020B0604020202020204" pitchFamily="34" charset="0"/>
            </a:endParaRPr>
          </a:p>
        </p:txBody>
      </p:sp>
      <p:sp>
        <p:nvSpPr>
          <p:cNvPr id="158724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872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altLang="en-US" smtClean="0">
                <a:latin typeface="Arial" panose="020B0604020202020204" pitchFamily="34" charset="0"/>
              </a:rPr>
              <a:t>So what about the spikes? This is where the tetrode comes in.</a:t>
            </a:r>
            <a:endParaRPr lang="en-GB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250500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eaLnBrk="1" hangingPunct="1"/>
            <a:fld id="{7907A0B7-F694-476E-9161-A275083B159E}" type="slidenum">
              <a:rPr lang="en-GB" altLang="en-US">
                <a:latin typeface="Arial" panose="020B0604020202020204" pitchFamily="34" charset="0"/>
              </a:rPr>
              <a:pPr eaLnBrk="1" hangingPunct="1"/>
              <a:t>44</a:t>
            </a:fld>
            <a:endParaRPr lang="en-GB" altLang="en-US">
              <a:latin typeface="Arial" panose="020B0604020202020204" pitchFamily="34" charset="0"/>
            </a:endParaRPr>
          </a:p>
        </p:txBody>
      </p:sp>
      <p:sp>
        <p:nvSpPr>
          <p:cNvPr id="159747" name="Rectangle 7"/>
          <p:cNvSpPr txBox="1">
            <a:spLocks noGrp="1" noChangeArrowheads="1"/>
          </p:cNvSpPr>
          <p:nvPr/>
        </p:nvSpPr>
        <p:spPr bwMode="auto">
          <a:xfrm>
            <a:off x="3970338" y="8829675"/>
            <a:ext cx="3038475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3177" tIns="46589" rIns="93177" bIns="46589" anchor="b"/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algn="r" eaLnBrk="1" hangingPunct="1"/>
            <a:fld id="{8489322B-2BA2-4599-8AE8-11007D5393FA}" type="slidenum">
              <a:rPr lang="en-US" altLang="en-US" sz="1200">
                <a:latin typeface="Arial" panose="020B0604020202020204" pitchFamily="34" charset="0"/>
              </a:rPr>
              <a:pPr algn="r" eaLnBrk="1" hangingPunct="1"/>
              <a:t>44</a:t>
            </a:fld>
            <a:endParaRPr lang="en-US" altLang="en-US" sz="1200">
              <a:latin typeface="Arial" panose="020B0604020202020204" pitchFamily="34" charset="0"/>
            </a:endParaRPr>
          </a:p>
        </p:txBody>
      </p:sp>
      <p:sp>
        <p:nvSpPr>
          <p:cNvPr id="159748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9749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131461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eaLnBrk="1" hangingPunct="1"/>
            <a:fld id="{A4BDBE33-7748-4BC7-9DA8-0D0C97D8B289}" type="slidenum">
              <a:rPr lang="en-GB" altLang="en-US">
                <a:latin typeface="Arial" panose="020B0604020202020204" pitchFamily="34" charset="0"/>
              </a:rPr>
              <a:pPr eaLnBrk="1" hangingPunct="1"/>
              <a:t>45</a:t>
            </a:fld>
            <a:endParaRPr lang="en-GB" altLang="en-US">
              <a:latin typeface="Arial" panose="020B0604020202020204" pitchFamily="34" charset="0"/>
            </a:endParaRPr>
          </a:p>
        </p:txBody>
      </p:sp>
      <p:sp>
        <p:nvSpPr>
          <p:cNvPr id="160771" name="Rectangle 7"/>
          <p:cNvSpPr txBox="1">
            <a:spLocks noGrp="1" noChangeArrowheads="1"/>
          </p:cNvSpPr>
          <p:nvPr/>
        </p:nvSpPr>
        <p:spPr bwMode="auto">
          <a:xfrm>
            <a:off x="3970338" y="8829675"/>
            <a:ext cx="3038475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3177" tIns="46589" rIns="93177" bIns="46589" anchor="b"/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algn="r" eaLnBrk="1" hangingPunct="1"/>
            <a:fld id="{61D1F4D8-C414-477A-A90F-E94C4D70F132}" type="slidenum">
              <a:rPr lang="en-US" altLang="en-US" sz="1200">
                <a:latin typeface="Arial" panose="020B0604020202020204" pitchFamily="34" charset="0"/>
              </a:rPr>
              <a:pPr algn="r" eaLnBrk="1" hangingPunct="1"/>
              <a:t>45</a:t>
            </a:fld>
            <a:endParaRPr lang="en-US" altLang="en-US" sz="1200">
              <a:latin typeface="Arial" panose="020B0604020202020204" pitchFamily="34" charset="0"/>
            </a:endParaRPr>
          </a:p>
        </p:txBody>
      </p:sp>
      <p:sp>
        <p:nvSpPr>
          <p:cNvPr id="160772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0773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632960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eaLnBrk="1" hangingPunct="1"/>
            <a:fld id="{804924E4-C5AE-4FDC-B16D-A44B52A45B96}" type="slidenum">
              <a:rPr lang="en-GB" altLang="en-US">
                <a:latin typeface="Arial" panose="020B0604020202020204" pitchFamily="34" charset="0"/>
              </a:rPr>
              <a:pPr eaLnBrk="1" hangingPunct="1"/>
              <a:t>46</a:t>
            </a:fld>
            <a:endParaRPr lang="en-GB" altLang="en-US">
              <a:latin typeface="Arial" panose="020B0604020202020204" pitchFamily="34" charset="0"/>
            </a:endParaRPr>
          </a:p>
        </p:txBody>
      </p:sp>
      <p:sp>
        <p:nvSpPr>
          <p:cNvPr id="161795" name="Rectangle 7"/>
          <p:cNvSpPr txBox="1">
            <a:spLocks noGrp="1" noChangeArrowheads="1"/>
          </p:cNvSpPr>
          <p:nvPr/>
        </p:nvSpPr>
        <p:spPr bwMode="auto">
          <a:xfrm>
            <a:off x="3970338" y="8829675"/>
            <a:ext cx="3038475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3177" tIns="46589" rIns="93177" bIns="46589" anchor="b"/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algn="r" eaLnBrk="1" hangingPunct="1"/>
            <a:fld id="{7C67CDBE-DE57-4874-ACF1-7ADAB4BAA2D1}" type="slidenum">
              <a:rPr lang="en-US" altLang="en-US" sz="1200">
                <a:latin typeface="Arial" panose="020B0604020202020204" pitchFamily="34" charset="0"/>
              </a:rPr>
              <a:pPr algn="r" eaLnBrk="1" hangingPunct="1"/>
              <a:t>46</a:t>
            </a:fld>
            <a:endParaRPr lang="en-US" altLang="en-US" sz="1200">
              <a:latin typeface="Arial" panose="020B0604020202020204" pitchFamily="34" charset="0"/>
            </a:endParaRPr>
          </a:p>
        </p:txBody>
      </p:sp>
      <p:sp>
        <p:nvSpPr>
          <p:cNvPr id="161796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179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061566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eaLnBrk="1" hangingPunct="1"/>
            <a:fld id="{74B6DCF6-E9C5-48EC-B412-71A17A4861A6}" type="slidenum">
              <a:rPr lang="en-GB" altLang="en-US">
                <a:latin typeface="Arial" panose="020B0604020202020204" pitchFamily="34" charset="0"/>
              </a:rPr>
              <a:pPr eaLnBrk="1" hangingPunct="1"/>
              <a:t>47</a:t>
            </a:fld>
            <a:endParaRPr lang="en-GB" altLang="en-US">
              <a:latin typeface="Arial" panose="020B0604020202020204" pitchFamily="34" charset="0"/>
            </a:endParaRPr>
          </a:p>
        </p:txBody>
      </p:sp>
      <p:sp>
        <p:nvSpPr>
          <p:cNvPr id="162819" name="Rectangle 7"/>
          <p:cNvSpPr txBox="1">
            <a:spLocks noGrp="1" noChangeArrowheads="1"/>
          </p:cNvSpPr>
          <p:nvPr/>
        </p:nvSpPr>
        <p:spPr bwMode="auto">
          <a:xfrm>
            <a:off x="3970338" y="8829675"/>
            <a:ext cx="3038475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3177" tIns="46589" rIns="93177" bIns="46589" anchor="b"/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algn="r" eaLnBrk="1" hangingPunct="1"/>
            <a:fld id="{5B9D5FC8-3FAF-4BBD-A810-9BC746E9A11A}" type="slidenum">
              <a:rPr lang="en-US" altLang="en-US" sz="1200">
                <a:latin typeface="Arial" panose="020B0604020202020204" pitchFamily="34" charset="0"/>
              </a:rPr>
              <a:pPr algn="r" eaLnBrk="1" hangingPunct="1"/>
              <a:t>47</a:t>
            </a:fld>
            <a:endParaRPr lang="en-US" altLang="en-US" sz="1200">
              <a:latin typeface="Arial" panose="020B0604020202020204" pitchFamily="34" charset="0"/>
            </a:endParaRPr>
          </a:p>
        </p:txBody>
      </p:sp>
      <p:sp>
        <p:nvSpPr>
          <p:cNvPr id="162820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2821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348326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eaLnBrk="1" hangingPunct="1"/>
            <a:fld id="{0ACF75C3-EDEC-44CE-BF98-C3B2F101376A}" type="slidenum">
              <a:rPr lang="en-GB" altLang="en-US">
                <a:latin typeface="Arial" panose="020B0604020202020204" pitchFamily="34" charset="0"/>
              </a:rPr>
              <a:pPr eaLnBrk="1" hangingPunct="1"/>
              <a:t>48</a:t>
            </a:fld>
            <a:endParaRPr lang="en-GB" altLang="en-US">
              <a:latin typeface="Arial" panose="020B0604020202020204" pitchFamily="34" charset="0"/>
            </a:endParaRPr>
          </a:p>
        </p:txBody>
      </p:sp>
      <p:sp>
        <p:nvSpPr>
          <p:cNvPr id="163843" name="Rectangle 7"/>
          <p:cNvSpPr txBox="1">
            <a:spLocks noGrp="1" noChangeArrowheads="1"/>
          </p:cNvSpPr>
          <p:nvPr/>
        </p:nvSpPr>
        <p:spPr bwMode="auto">
          <a:xfrm>
            <a:off x="3970338" y="8829675"/>
            <a:ext cx="3038475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3177" tIns="46589" rIns="93177" bIns="46589" anchor="b"/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algn="r" eaLnBrk="1" hangingPunct="1"/>
            <a:fld id="{88F1512B-50E8-4BF3-95E6-C6A0ECB68870}" type="slidenum">
              <a:rPr lang="en-US" altLang="en-US" sz="1200">
                <a:latin typeface="Arial" panose="020B0604020202020204" pitchFamily="34" charset="0"/>
              </a:rPr>
              <a:pPr algn="r" eaLnBrk="1" hangingPunct="1"/>
              <a:t>48</a:t>
            </a:fld>
            <a:endParaRPr lang="en-US" altLang="en-US" sz="1200">
              <a:latin typeface="Arial" panose="020B0604020202020204" pitchFamily="34" charset="0"/>
            </a:endParaRPr>
          </a:p>
        </p:txBody>
      </p:sp>
      <p:sp>
        <p:nvSpPr>
          <p:cNvPr id="163844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4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368814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eaLnBrk="1" hangingPunct="1"/>
            <a:fld id="{71CA1AB5-B1AC-42B5-810D-B117F327B231}" type="slidenum">
              <a:rPr lang="en-GB" altLang="en-US">
                <a:latin typeface="Arial" panose="020B0604020202020204" pitchFamily="34" charset="0"/>
              </a:rPr>
              <a:pPr eaLnBrk="1" hangingPunct="1"/>
              <a:t>49</a:t>
            </a:fld>
            <a:endParaRPr lang="en-GB" altLang="en-US">
              <a:latin typeface="Arial" panose="020B0604020202020204" pitchFamily="34" charset="0"/>
            </a:endParaRPr>
          </a:p>
        </p:txBody>
      </p:sp>
      <p:sp>
        <p:nvSpPr>
          <p:cNvPr id="164867" name="Rectangle 7"/>
          <p:cNvSpPr txBox="1">
            <a:spLocks noGrp="1" noChangeArrowheads="1"/>
          </p:cNvSpPr>
          <p:nvPr/>
        </p:nvSpPr>
        <p:spPr bwMode="auto">
          <a:xfrm>
            <a:off x="3970338" y="8829675"/>
            <a:ext cx="3038475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3177" tIns="46589" rIns="93177" bIns="46589" anchor="b"/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algn="r" eaLnBrk="1" hangingPunct="1"/>
            <a:fld id="{70A5237C-A50B-460E-A3D1-118CC71BFA01}" type="slidenum">
              <a:rPr lang="en-US" altLang="en-US" sz="1200">
                <a:latin typeface="Arial" panose="020B0604020202020204" pitchFamily="34" charset="0"/>
              </a:rPr>
              <a:pPr algn="r" eaLnBrk="1" hangingPunct="1"/>
              <a:t>49</a:t>
            </a:fld>
            <a:endParaRPr lang="en-US" altLang="en-US" sz="1200">
              <a:latin typeface="Arial" panose="020B0604020202020204" pitchFamily="34" charset="0"/>
            </a:endParaRPr>
          </a:p>
        </p:txBody>
      </p:sp>
      <p:sp>
        <p:nvSpPr>
          <p:cNvPr id="164868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4869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997971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691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58612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9pPr>
          </a:lstStyle>
          <a:p>
            <a:pPr eaLnBrk="1" hangingPunct="1"/>
            <a:fld id="{E1A8F1AD-5990-4A34-9FCF-F151EC3D8BD9}" type="slidenum">
              <a:rPr lang="en-GB" smtClean="0">
                <a:latin typeface="Arial" charset="0"/>
              </a:rPr>
              <a:pPr eaLnBrk="1" hangingPunct="1"/>
              <a:t>5</a:t>
            </a:fld>
            <a:endParaRPr lang="en-GB" smtClean="0">
              <a:latin typeface="Arial" charset="0"/>
            </a:endParaRPr>
          </a:p>
        </p:txBody>
      </p:sp>
      <p:sp>
        <p:nvSpPr>
          <p:cNvPr id="144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438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smtClean="0"/>
              <a:t>This is a DECODING PROBLEM: given spikes, were is the rat?</a:t>
            </a:r>
          </a:p>
          <a:p>
            <a:r>
              <a:rPr lang="en-US" smtClean="0"/>
              <a:t>To do that,</a:t>
            </a:r>
          </a:p>
        </p:txBody>
      </p:sp>
    </p:spTree>
    <p:extLst>
      <p:ext uri="{BB962C8B-B14F-4D97-AF65-F5344CB8AC3E}">
        <p14:creationId xmlns:p14="http://schemas.microsoft.com/office/powerpoint/2010/main" val="39845190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9pPr>
          </a:lstStyle>
          <a:p>
            <a:pPr eaLnBrk="1" hangingPunct="1"/>
            <a:fld id="{A2B5FF2E-145B-4F58-8190-757BE305B3FE}" type="slidenum">
              <a:rPr lang="en-GB" smtClean="0">
                <a:latin typeface="Arial" charset="0"/>
              </a:rPr>
              <a:pPr eaLnBrk="1" hangingPunct="1"/>
              <a:t>6</a:t>
            </a:fld>
            <a:endParaRPr lang="en-GB" smtClean="0">
              <a:latin typeface="Arial" charset="0"/>
            </a:endParaRPr>
          </a:p>
        </p:txBody>
      </p:sp>
      <p:sp>
        <p:nvSpPr>
          <p:cNvPr id="145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541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smtClean="0"/>
              <a:t>..to do that, we take the cells’ overall tuning curves (so this one is active here.. And this one here..)</a:t>
            </a:r>
          </a:p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9413976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9pPr>
          </a:lstStyle>
          <a:p>
            <a:pPr eaLnBrk="1" hangingPunct="1"/>
            <a:fld id="{825EEACC-C995-4B02-AF02-EC33C0C9E878}" type="slidenum">
              <a:rPr lang="en-GB" smtClean="0">
                <a:latin typeface="Arial" charset="0"/>
              </a:rPr>
              <a:pPr eaLnBrk="1" hangingPunct="1"/>
              <a:t>7</a:t>
            </a:fld>
            <a:endParaRPr lang="en-GB" smtClean="0">
              <a:latin typeface="Arial" charset="0"/>
            </a:endParaRPr>
          </a:p>
        </p:txBody>
      </p:sp>
      <p:sp>
        <p:nvSpPr>
          <p:cNvPr id="146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643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smtClean="0"/>
              <a:t>then, based on how many spikes each cell fired, you get a probability distribution of the rat’s location on the track. </a:t>
            </a:r>
          </a:p>
          <a:p>
            <a:r>
              <a:rPr lang="en-US" smtClean="0"/>
              <a:t>this is pretty intuitive: if you know this cell fired 0 spikes, you’d say the rat is more likely to be here (point) than here.</a:t>
            </a:r>
          </a:p>
          <a:p>
            <a:r>
              <a:rPr lang="en-US" smtClean="0"/>
              <a:t>and this is what you see.</a:t>
            </a:r>
          </a:p>
          <a:p>
            <a:r>
              <a:rPr lang="en-US" smtClean="0"/>
              <a:t>(this incidentally is one of the reasons why this method is simple: to compute this p distr it assumes poisson firing statistics.)</a:t>
            </a:r>
          </a:p>
        </p:txBody>
      </p:sp>
    </p:spTree>
    <p:extLst>
      <p:ext uri="{BB962C8B-B14F-4D97-AF65-F5344CB8AC3E}">
        <p14:creationId xmlns:p14="http://schemas.microsoft.com/office/powerpoint/2010/main" val="23917630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9pPr>
          </a:lstStyle>
          <a:p>
            <a:pPr eaLnBrk="1" hangingPunct="1"/>
            <a:fld id="{0BED7CCB-9830-4F75-BC52-1C429F4654B3}" type="slidenum">
              <a:rPr lang="en-GB" smtClean="0">
                <a:latin typeface="Arial" charset="0"/>
              </a:rPr>
              <a:pPr eaLnBrk="1" hangingPunct="1"/>
              <a:t>8</a:t>
            </a:fld>
            <a:endParaRPr lang="en-GB" smtClean="0">
              <a:latin typeface="Arial" charset="0"/>
            </a:endParaRPr>
          </a:p>
        </p:txBody>
      </p:sp>
      <p:sp>
        <p:nvSpPr>
          <p:cNvPr id="147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746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a</a:t>
            </a:r>
            <a:r>
              <a:rPr lang="en-US" baseline="0" dirty="0" smtClean="0"/>
              <a:t> few things to say: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in a sense we take the position of a downstream brain area, that gets information about the state of the world, *or of an internal state*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retrieve WHAT THAT STATE IS… a single trial approach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0936877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one application is “how well” you</a:t>
            </a:r>
            <a:r>
              <a:rPr lang="en-CA" baseline="0" dirty="0" smtClean="0"/>
              <a:t> can decode certain things, how much every extra cell helps…</a:t>
            </a:r>
          </a:p>
          <a:p>
            <a:endParaRPr lang="en-CA" baseline="0" dirty="0" smtClean="0"/>
          </a:p>
          <a:p>
            <a:r>
              <a:rPr lang="en-CA" baseline="0" dirty="0" smtClean="0"/>
              <a:t>in this sense, quite similar to the questions addressed with information theory.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9839DFE-F0F9-491E-A167-B1C7E7A4CD2D}" type="slidenum">
              <a:rPr lang="en-GB" smtClean="0"/>
              <a:pPr>
                <a:defRPr/>
              </a:pPr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62574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CA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6088C8F-5118-48E4-B852-9BB22904347B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15878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4E814A8-C63A-4C00-8777-DB380DAFA53B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23755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7121BAF-CE4A-4A04-BC3E-93E72DC37CD3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22751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8515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28E516C-0E20-4D8B-8377-F6421CCEF0A3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43947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CA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D028E87-69E7-4F34-9EE5-DEF1B50244F6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41017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F329526-1740-42E1-A6F7-618CFF1EF15A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99885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4C44C3B-97A3-4446-8C09-C6DFC1231901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95040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60C6A9D-41CB-4A25-8F61-DD457A314B2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21615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7BE7E17-D9FB-4F47-9DCC-BF7F7E805961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368554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21C6162-0A15-4367-8AC9-9366E49361DA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955089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FF00C98-1D76-409B-A48B-071C4AB12C75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15019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52AEC6E-281A-46F0-B1A7-B15C03B29440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978107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E6EA32-BBE0-4EF8-86AC-AE8310943AD5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898863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CA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E652BF-F291-4539-8B0D-25ACAC1392FC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134640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0B99CE1-74DA-481E-AF3C-5147D613EFA4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682941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DFB9DA1-D21B-4B5B-A051-E8291EACFC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964648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8515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5CBA127-5406-4C77-9F83-8A9A8448A3E4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899181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CA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3568" y="3886200"/>
            <a:ext cx="7776864" cy="17526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DE422-00BC-4A04-A0F8-D7490E3B0C0D}" type="slidenum">
              <a:rPr lang="en-CA" smtClean="0">
                <a:solidFill>
                  <a:srgbClr val="7F7F7F"/>
                </a:solidFill>
              </a:rPr>
              <a:pPr/>
              <a:t>‹#›</a:t>
            </a:fld>
            <a:endParaRPr lang="en-CA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16189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 algn="ctr">
              <a:buNone/>
              <a:defRPr/>
            </a:lvl1pPr>
            <a:lvl2pPr marL="742950" indent="-293688">
              <a:defRPr/>
            </a:lvl2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DE422-00BC-4A04-A0F8-D7490E3B0C0D}" type="slidenum">
              <a:rPr lang="en-CA" smtClean="0">
                <a:solidFill>
                  <a:srgbClr val="7F7F7F"/>
                </a:solidFill>
              </a:rPr>
              <a:pPr/>
              <a:t>‹#›</a:t>
            </a:fld>
            <a:endParaRPr lang="en-CA" dirty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65968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49263" indent="-449263">
              <a:buFont typeface="+mj-lt"/>
              <a:buAutoNum type="arabicPeriod"/>
              <a:defRPr/>
            </a:lvl1pPr>
            <a:lvl2pPr marL="627063" indent="-177800">
              <a:buFont typeface="Arial" pitchFamily="34" charset="0"/>
              <a:buChar char="•"/>
              <a:defRPr/>
            </a:lvl2pPr>
            <a:lvl4pPr marL="1252538" indent="-269875">
              <a:defRPr/>
            </a:lvl4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DE422-00BC-4A04-A0F8-D7490E3B0C0D}" type="slidenum">
              <a:rPr lang="en-CA" smtClean="0">
                <a:solidFill>
                  <a:srgbClr val="7F7F7F"/>
                </a:solidFill>
              </a:rPr>
              <a:pPr/>
              <a:t>‹#›</a:t>
            </a:fld>
            <a:endParaRPr lang="en-CA" dirty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23264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DE422-00BC-4A04-A0F8-D7490E3B0C0D}" type="slidenum">
              <a:rPr lang="en-CA" smtClean="0">
                <a:solidFill>
                  <a:srgbClr val="7F7F7F"/>
                </a:solidFill>
              </a:rPr>
              <a:pPr/>
              <a:t>‹#›</a:t>
            </a:fld>
            <a:endParaRPr lang="en-CA" dirty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72482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052736"/>
            <a:ext cx="4038600" cy="5073427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052736"/>
            <a:ext cx="4038600" cy="5073427"/>
          </a:xfrm>
        </p:spPr>
        <p:txBody>
          <a:bodyPr/>
          <a:lstStyle>
            <a:lvl1pPr marL="0" indent="0">
              <a:buNone/>
              <a:defRPr sz="2400"/>
            </a:lvl1pPr>
            <a:lvl2pPr marL="355600" indent="-355600"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DE422-00BC-4A04-A0F8-D7490E3B0C0D}" type="slidenum">
              <a:rPr lang="en-CA" smtClean="0">
                <a:solidFill>
                  <a:srgbClr val="7F7F7F"/>
                </a:solidFill>
              </a:rPr>
              <a:pPr/>
              <a:t>‹#›</a:t>
            </a:fld>
            <a:endParaRPr lang="en-CA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73270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598C85E-6F26-4B86-8D9B-496AF34D9E20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795707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052737"/>
            <a:ext cx="4040188" cy="72007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844824"/>
            <a:ext cx="4040188" cy="428133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052737"/>
            <a:ext cx="4041775" cy="72007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844824"/>
            <a:ext cx="4041775" cy="428133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DE422-00BC-4A04-A0F8-D7490E3B0C0D}" type="slidenum">
              <a:rPr lang="en-CA" smtClean="0">
                <a:solidFill>
                  <a:srgbClr val="7F7F7F"/>
                </a:solidFill>
              </a:rPr>
              <a:pPr/>
              <a:t>‹#›</a:t>
            </a:fld>
            <a:endParaRPr lang="en-CA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85857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DE422-00BC-4A04-A0F8-D7490E3B0C0D}" type="slidenum">
              <a:rPr lang="en-CA" smtClean="0">
                <a:solidFill>
                  <a:srgbClr val="7F7F7F"/>
                </a:solidFill>
              </a:rPr>
              <a:pPr/>
              <a:t>‹#›</a:t>
            </a:fld>
            <a:endParaRPr lang="en-CA">
              <a:solidFill>
                <a:srgbClr val="7F7F7F"/>
              </a:solidFill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052736"/>
            <a:ext cx="8219256" cy="5073427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259122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DE422-00BC-4A04-A0F8-D7490E3B0C0D}" type="slidenum">
              <a:rPr lang="en-CA" smtClean="0">
                <a:solidFill>
                  <a:srgbClr val="7F7F7F"/>
                </a:solidFill>
              </a:rPr>
              <a:pPr/>
              <a:t>‹#›</a:t>
            </a:fld>
            <a:endParaRPr lang="en-CA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05873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fld id="{FF7D4F2C-E951-46E3-A169-C530D9CD8A10}" type="datetimeFigureOut">
              <a:rPr lang="en-US" smtClean="0">
                <a:solidFill>
                  <a:prstClr val="black"/>
                </a:solidFill>
                <a:latin typeface="Helvetica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8/11/2017</a:t>
            </a:fld>
            <a:endParaRPr lang="en-US">
              <a:solidFill>
                <a:prstClr val="black"/>
              </a:solidFill>
              <a:latin typeface="Helvetica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/>
              </a:solidFill>
              <a:latin typeface="Helvetica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13F92-8B99-4B94-A2CD-A4CB4E037BEC}" type="slidenum">
              <a:rPr lang="en-US" smtClean="0">
                <a:solidFill>
                  <a:srgbClr val="7F7F7F"/>
                </a:solidFill>
              </a:rPr>
              <a:pPr/>
              <a:t>‹#›</a:t>
            </a:fld>
            <a:endParaRPr lang="en-US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24835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6C13A66-7025-4CD5-ACBA-EF8A8E446E8A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72188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A5FA396-1F03-48BF-B579-538F9B40C8CF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02881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72CA1B7-8B7F-446D-9C6B-D4522E594EDC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767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5D03AAE-42B0-4731-83CD-1D6D49F6D724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96719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423D84D-2949-4D4E-8117-E1676300C7E0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15246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CA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D81B50B-82BA-4B37-B4AC-57B42E3F820A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28155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9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</a:p>
        </p:txBody>
      </p:sp>
      <p:sp>
        <p:nvSpPr>
          <p:cNvPr id="614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14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15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>
              <a:defRPr/>
            </a:pPr>
            <a:fld id="{6A0CB8AE-E328-4BC7-9A2C-AFFD57268083}" type="slidenum">
              <a:rPr lang="en-GB"/>
              <a:pPr>
                <a:defRPr/>
              </a:pPr>
              <a:t>‹#›</a:t>
            </a:fld>
            <a:endParaRPr lang="en-GB"/>
          </a:p>
        </p:txBody>
      </p:sp>
      <p:pic>
        <p:nvPicPr>
          <p:cNvPr id="1031" name="Picture 7" descr="tl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7625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Picture 8" descr="lr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0" y="6381750"/>
            <a:ext cx="47625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Helvetica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Helvetica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Helvetica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Helvetica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Helvetica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Helvetica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Helvetica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Helvetica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34509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4509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4509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36739AB0-07BD-44C0-8A13-4AD364F57E5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pic>
        <p:nvPicPr>
          <p:cNvPr id="1031" name="Picture 7" descr="tl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7625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Picture 8" descr="lr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0" y="6381750"/>
            <a:ext cx="47625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041396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Helvetica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Helvetica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Helvetica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Helvetica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Helvetica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Helvetica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Helvetica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Helvetica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88640"/>
            <a:ext cx="8229600" cy="7200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CA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052736"/>
            <a:ext cx="8229600" cy="5073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63737" y="6356350"/>
            <a:ext cx="514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2"/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2D0DE422-00BC-4A04-A0F8-D7490E3B0C0D}" type="slidenum">
              <a:rPr lang="en-CA" smtClean="0">
                <a:solidFill>
                  <a:srgbClr val="7F7F7F"/>
                </a:solidFill>
                <a:latin typeface="Helvetica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CA" dirty="0">
              <a:solidFill>
                <a:srgbClr val="7F7F7F"/>
              </a:solidFill>
              <a:latin typeface="Helvetica"/>
            </a:endParaRPr>
          </a:p>
        </p:txBody>
      </p:sp>
      <p:sp>
        <p:nvSpPr>
          <p:cNvPr id="8" name="Slide Number Placeholder 5"/>
          <p:cNvSpPr txBox="1">
            <a:spLocks/>
          </p:cNvSpPr>
          <p:nvPr/>
        </p:nvSpPr>
        <p:spPr>
          <a:xfrm>
            <a:off x="457200" y="6356350"/>
            <a:ext cx="20985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CA" dirty="0" smtClean="0">
                <a:solidFill>
                  <a:srgbClr val="7F7F7F"/>
                </a:solidFill>
              </a:rPr>
              <a:t>BIOL 377 – van der Meer</a:t>
            </a:r>
            <a:endParaRPr lang="en-CA" dirty="0">
              <a:solidFill>
                <a:srgbClr val="7F7F7F"/>
              </a:solidFill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539552" y="6669360"/>
            <a:ext cx="8136904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94637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0" hangingPunct="1">
        <a:spcBef>
          <a:spcPct val="0"/>
        </a:spcBef>
        <a:buNone/>
        <a:defRPr sz="28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4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4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3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9.xml"/><Relationship Id="rId1" Type="http://schemas.openxmlformats.org/officeDocument/2006/relationships/video" Target="file:///C:\Users\mvdm\Dropbox\talks\2011-NIDA\R117-2007-06-15-VTE.wmv" TargetMode="Externa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video" Target="file:///C:\Users\mvdm\Dropbox\talks\2011-NIDA\R117-2007-06-15-VTE.wmv" TargetMode="External"/><Relationship Id="rId7" Type="http://schemas.openxmlformats.org/officeDocument/2006/relationships/image" Target="../media/image23.png"/><Relationship Id="rId2" Type="http://schemas.openxmlformats.org/officeDocument/2006/relationships/video" Target="file:///C:\Users\mvdm\Dropbox\talks\2012-SILS\Movie_S1_R051-2004-09-06_MT_Choice_Point.wmv" TargetMode="External"/><Relationship Id="rId1" Type="http://schemas.openxmlformats.org/officeDocument/2006/relationships/tags" Target="../tags/tag1.xml"/><Relationship Id="rId6" Type="http://schemas.openxmlformats.org/officeDocument/2006/relationships/image" Target="../media/image22.png"/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1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9.png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9.png"/><Relationship Id="rId4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7" Type="http://schemas.openxmlformats.org/officeDocument/2006/relationships/image" Target="../media/image8.png"/><Relationship Id="rId2" Type="http://schemas.openxmlformats.org/officeDocument/2006/relationships/slideLayout" Target="../slideLayouts/slideLayout33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7.png"/><Relationship Id="rId4" Type="http://schemas.openxmlformats.org/officeDocument/2006/relationships/oleObject" Target="../embeddings/oleObject1.bin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jpeg"/><Relationship Id="rId3" Type="http://schemas.openxmlformats.org/officeDocument/2006/relationships/notesSlide" Target="../notesSlides/notesSlide32.xml"/><Relationship Id="rId7" Type="http://schemas.openxmlformats.org/officeDocument/2006/relationships/image" Target="../media/image41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40.jpeg"/><Relationship Id="rId11" Type="http://schemas.openxmlformats.org/officeDocument/2006/relationships/image" Target="../media/image37.png"/><Relationship Id="rId5" Type="http://schemas.openxmlformats.org/officeDocument/2006/relationships/image" Target="../media/image39.jpeg"/><Relationship Id="rId10" Type="http://schemas.openxmlformats.org/officeDocument/2006/relationships/oleObject" Target="../embeddings/oleObject3.bin"/><Relationship Id="rId4" Type="http://schemas.openxmlformats.org/officeDocument/2006/relationships/image" Target="../media/image38.jpeg"/><Relationship Id="rId9" Type="http://schemas.openxmlformats.org/officeDocument/2006/relationships/image" Target="../media/image43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47.jpeg"/><Relationship Id="rId4" Type="http://schemas.openxmlformats.org/officeDocument/2006/relationships/image" Target="../media/image4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w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notesSlide" Target="../notesSlides/notesSlide42.xml"/><Relationship Id="rId7" Type="http://schemas.openxmlformats.org/officeDocument/2006/relationships/oleObject" Target="../embeddings/oleObject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56.jpeg"/><Relationship Id="rId5" Type="http://schemas.openxmlformats.org/officeDocument/2006/relationships/image" Target="../media/image57.png"/><Relationship Id="rId4" Type="http://schemas.openxmlformats.org/officeDocument/2006/relationships/oleObject" Target="../embeddings/oleObject4.bin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notesSlide" Target="../notesSlides/notesSlide43.xml"/><Relationship Id="rId7" Type="http://schemas.openxmlformats.org/officeDocument/2006/relationships/image" Target="../media/image58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7.bin"/><Relationship Id="rId5" Type="http://schemas.openxmlformats.org/officeDocument/2006/relationships/image" Target="../media/image57.png"/><Relationship Id="rId4" Type="http://schemas.openxmlformats.org/officeDocument/2006/relationships/oleObject" Target="../embeddings/oleObject6.bin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notesSlide" Target="../notesSlides/notesSlide44.xml"/><Relationship Id="rId7" Type="http://schemas.openxmlformats.org/officeDocument/2006/relationships/image" Target="../media/image58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9.bin"/><Relationship Id="rId5" Type="http://schemas.openxmlformats.org/officeDocument/2006/relationships/image" Target="../media/image57.png"/><Relationship Id="rId4" Type="http://schemas.openxmlformats.org/officeDocument/2006/relationships/oleObject" Target="../embeddings/oleObject8.bin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1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6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55.png"/><Relationship Id="rId5" Type="http://schemas.openxmlformats.org/officeDocument/2006/relationships/image" Target="../media/image62.png"/><Relationship Id="rId4" Type="http://schemas.openxmlformats.org/officeDocument/2006/relationships/oleObject" Target="../embeddings/oleObject10.bin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2.png"/><Relationship Id="rId5" Type="http://schemas.openxmlformats.org/officeDocument/2006/relationships/image" Target="../media/image15.png"/><Relationship Id="rId4" Type="http://schemas.openxmlformats.org/officeDocument/2006/relationships/image" Target="../media/image14.w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motor cortex motion tuning.png"/>
          <p:cNvPicPr>
            <a:picLocks noChangeAspect="1"/>
          </p:cNvPicPr>
          <p:nvPr/>
        </p:nvPicPr>
        <p:blipFill>
          <a:blip r:embed="rId3" cstate="print"/>
          <a:srcRect b="45338"/>
          <a:stretch>
            <a:fillRect/>
          </a:stretch>
        </p:blipFill>
        <p:spPr>
          <a:xfrm>
            <a:off x="2787458" y="685800"/>
            <a:ext cx="6356542" cy="4953000"/>
          </a:xfrm>
          <a:prstGeom prst="rect">
            <a:avLst/>
          </a:prstGeom>
        </p:spPr>
      </p:pic>
      <p:pic>
        <p:nvPicPr>
          <p:cNvPr id="275461" name="Picture 5"/>
          <p:cNvPicPr>
            <a:picLocks noChangeAspect="1" noChangeArrowheads="1"/>
          </p:cNvPicPr>
          <p:nvPr/>
        </p:nvPicPr>
        <p:blipFill>
          <a:blip r:embed="rId4" cstate="print"/>
          <a:srcRect t="8108"/>
          <a:stretch>
            <a:fillRect/>
          </a:stretch>
        </p:blipFill>
        <p:spPr bwMode="auto">
          <a:xfrm>
            <a:off x="0" y="4267200"/>
            <a:ext cx="3688651" cy="259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152400" y="228600"/>
            <a:ext cx="868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2400" b="1" dirty="0" smtClean="0">
                <a:solidFill>
                  <a:srgbClr val="1F497D"/>
                </a:solidFill>
                <a:latin typeface="Helvetica"/>
              </a:rPr>
              <a:t>M1 cells encode direction of movement</a:t>
            </a:r>
            <a:endParaRPr lang="en-CA" sz="2400" b="1" dirty="0">
              <a:solidFill>
                <a:srgbClr val="1F497D"/>
              </a:solidFill>
              <a:latin typeface="Helvetic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04800" y="1124744"/>
            <a:ext cx="251459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prstClr val="black"/>
                </a:solidFill>
                <a:latin typeface="Helvetica"/>
              </a:rPr>
              <a:t>electrophysiology experiments by </a:t>
            </a:r>
            <a:r>
              <a:rPr lang="en-US" dirty="0" err="1" smtClean="0">
                <a:solidFill>
                  <a:prstClr val="black"/>
                </a:solidFill>
                <a:latin typeface="Helvetica"/>
              </a:rPr>
              <a:t>Apostolos</a:t>
            </a:r>
            <a:r>
              <a:rPr lang="en-US" dirty="0" smtClean="0">
                <a:solidFill>
                  <a:prstClr val="black"/>
                </a:solidFill>
                <a:latin typeface="Helvetica"/>
              </a:rPr>
              <a:t> </a:t>
            </a:r>
            <a:r>
              <a:rPr lang="en-US" dirty="0" err="1" smtClean="0">
                <a:solidFill>
                  <a:prstClr val="black"/>
                </a:solidFill>
                <a:latin typeface="Helvetica"/>
              </a:rPr>
              <a:t>Georgopoulos</a:t>
            </a:r>
            <a:r>
              <a:rPr lang="en-US" dirty="0" smtClean="0">
                <a:solidFill>
                  <a:prstClr val="black"/>
                </a:solidFill>
                <a:latin typeface="Helvetica"/>
              </a:rPr>
              <a:t> and others have shown that M1 cells fire before/during a movement and are tuned to movement direction.</a:t>
            </a:r>
          </a:p>
        </p:txBody>
      </p:sp>
      <p:sp>
        <p:nvSpPr>
          <p:cNvPr id="9" name="Rectangle 8"/>
          <p:cNvSpPr/>
          <p:nvPr/>
        </p:nvSpPr>
        <p:spPr>
          <a:xfrm>
            <a:off x="4857171" y="6093296"/>
            <a:ext cx="44454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nl-NL" sz="1200" dirty="0" smtClean="0">
                <a:solidFill>
                  <a:srgbClr val="7F7F7F"/>
                </a:solidFill>
                <a:latin typeface="Helvetica"/>
              </a:rPr>
              <a:t>Georgopoulos, A.P., et al., 1982, J of Neurosci. </a:t>
            </a:r>
            <a:r>
              <a:rPr lang="en-US" sz="1200" dirty="0" smtClean="0">
                <a:solidFill>
                  <a:srgbClr val="7F7F7F"/>
                </a:solidFill>
                <a:latin typeface="Helvetica"/>
              </a:rPr>
              <a:t>2(11):1527-37</a:t>
            </a:r>
            <a:r>
              <a:rPr lang="nl-NL" sz="1200" dirty="0" smtClean="0">
                <a:solidFill>
                  <a:srgbClr val="7F7F7F"/>
                </a:solidFill>
                <a:latin typeface="Helvetica"/>
              </a:rPr>
              <a:t> </a:t>
            </a:r>
            <a:endParaRPr lang="en-US" sz="1200" dirty="0">
              <a:solidFill>
                <a:srgbClr val="7F7F7F"/>
              </a:solidFill>
              <a:latin typeface="Helvetica"/>
            </a:endParaRPr>
          </a:p>
        </p:txBody>
      </p:sp>
      <p:pic>
        <p:nvPicPr>
          <p:cNvPr id="2050" name="Picture 2" descr="http://www.lifesci.consortium.umn.edu/images/people/bio.apostolos.georgopoulos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6376" y="4653136"/>
            <a:ext cx="1047750" cy="1333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6820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86"/>
          <a:stretch/>
        </p:blipFill>
        <p:spPr>
          <a:xfrm>
            <a:off x="-76200" y="304800"/>
            <a:ext cx="8763000" cy="685228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343400" y="6324600"/>
            <a:ext cx="2133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 smtClean="0">
                <a:solidFill>
                  <a:srgbClr val="000000"/>
                </a:solidFill>
              </a:rPr>
              <a:t>time (~position)</a:t>
            </a:r>
            <a:endParaRPr lang="en-CA" sz="1400" dirty="0">
              <a:solidFill>
                <a:srgbClr val="00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380653" y="5724053"/>
            <a:ext cx="2133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400" dirty="0" smtClean="0">
                <a:solidFill>
                  <a:srgbClr val="000000"/>
                </a:solidFill>
              </a:rPr>
              <a:t>1s</a:t>
            </a:r>
            <a:endParaRPr lang="en-CA" sz="1400" dirty="0">
              <a:solidFill>
                <a:srgbClr val="0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 rot="16200000">
            <a:off x="-152400" y="3046511"/>
            <a:ext cx="2133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400" dirty="0" smtClean="0">
                <a:solidFill>
                  <a:srgbClr val="000000"/>
                </a:solidFill>
              </a:rPr>
              <a:t>place field (ordered)</a:t>
            </a:r>
            <a:endParaRPr lang="en-CA" sz="1400" dirty="0">
              <a:solidFill>
                <a:srgbClr val="000000"/>
              </a:solidFill>
            </a:endParaRPr>
          </a:p>
        </p:txBody>
      </p:sp>
      <p:sp>
        <p:nvSpPr>
          <p:cNvPr id="18434" name="Text Box 7"/>
          <p:cNvSpPr txBox="1">
            <a:spLocks noChangeArrowheads="1"/>
          </p:cNvSpPr>
          <p:nvPr/>
        </p:nvSpPr>
        <p:spPr bwMode="auto">
          <a:xfrm>
            <a:off x="914400" y="152400"/>
            <a:ext cx="78486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9pPr>
          </a:lstStyle>
          <a:p>
            <a:pPr algn="ctr" eaLnBrk="1" hangingPunct="1"/>
            <a:r>
              <a:rPr lang="en-CA" b="1" dirty="0" err="1" smtClean="0">
                <a:solidFill>
                  <a:srgbClr val="333399"/>
                </a:solidFill>
              </a:rPr>
              <a:t>spatio</a:t>
            </a:r>
            <a:r>
              <a:rPr lang="en-CA" b="1" dirty="0" smtClean="0">
                <a:solidFill>
                  <a:srgbClr val="333399"/>
                </a:solidFill>
              </a:rPr>
              <a:t>-temporal sequence of place cell activity </a:t>
            </a:r>
            <a:r>
              <a:rPr lang="en-CA" b="1" dirty="0" smtClean="0">
                <a:solidFill>
                  <a:srgbClr val="B6DCDF"/>
                </a:solidFill>
              </a:rPr>
              <a:t>(theta timescale) </a:t>
            </a:r>
            <a:endParaRPr lang="en-US" dirty="0" smtClean="0">
              <a:solidFill>
                <a:srgbClr val="B6DCDF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-152400" y="5965194"/>
            <a:ext cx="2133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100" dirty="0" smtClean="0">
                <a:solidFill>
                  <a:srgbClr val="333399"/>
                </a:solidFill>
              </a:rPr>
              <a:t>LFP</a:t>
            </a:r>
            <a:endParaRPr lang="en-CA" sz="1100" dirty="0">
              <a:solidFill>
                <a:srgbClr val="333399"/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2209800" y="4710841"/>
            <a:ext cx="89015" cy="635241"/>
          </a:xfrm>
          <a:prstGeom prst="line">
            <a:avLst/>
          </a:prstGeom>
          <a:ln w="50800">
            <a:solidFill>
              <a:srgbClr val="FFC000">
                <a:alpha val="51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2075506" y="4934894"/>
            <a:ext cx="89015" cy="635241"/>
          </a:xfrm>
          <a:prstGeom prst="line">
            <a:avLst/>
          </a:prstGeom>
          <a:ln w="50800">
            <a:solidFill>
              <a:srgbClr val="FFC000">
                <a:alpha val="51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2313614" y="4688270"/>
            <a:ext cx="89015" cy="635241"/>
          </a:xfrm>
          <a:prstGeom prst="line">
            <a:avLst/>
          </a:prstGeom>
          <a:ln w="50800">
            <a:solidFill>
              <a:srgbClr val="FFC000">
                <a:alpha val="51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0" y="6553200"/>
            <a:ext cx="316115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dirty="0" smtClean="0">
                <a:solidFill>
                  <a:srgbClr val="FFFFFF">
                    <a:lumMod val="50000"/>
                  </a:srgbClr>
                </a:solidFill>
              </a:rPr>
              <a:t>data: van der Meer et al. (2017) </a:t>
            </a:r>
            <a:r>
              <a:rPr lang="en-CA" sz="1100" i="1" dirty="0" smtClean="0">
                <a:solidFill>
                  <a:srgbClr val="FFFFFF">
                    <a:lumMod val="50000"/>
                  </a:srgbClr>
                </a:solidFill>
              </a:rPr>
              <a:t>Hippocampus</a:t>
            </a:r>
          </a:p>
          <a:p>
            <a:r>
              <a:rPr lang="en-CA" sz="1100" dirty="0" smtClean="0">
                <a:solidFill>
                  <a:srgbClr val="FFFFFF">
                    <a:lumMod val="50000"/>
                  </a:srgbClr>
                </a:solidFill>
              </a:rPr>
              <a:t>review: </a:t>
            </a:r>
            <a:r>
              <a:rPr lang="en-CA" sz="1100" dirty="0" err="1" smtClean="0">
                <a:solidFill>
                  <a:srgbClr val="FFFFFF">
                    <a:lumMod val="50000"/>
                  </a:srgbClr>
                </a:solidFill>
              </a:rPr>
              <a:t>Pezzulo</a:t>
            </a:r>
            <a:r>
              <a:rPr lang="en-CA" sz="1100" dirty="0" smtClean="0">
                <a:solidFill>
                  <a:srgbClr val="FFFFFF">
                    <a:lumMod val="50000"/>
                  </a:srgbClr>
                </a:solidFill>
              </a:rPr>
              <a:t> et al. (2017) </a:t>
            </a:r>
            <a:r>
              <a:rPr lang="en-CA" sz="1100" i="1" dirty="0" smtClean="0">
                <a:solidFill>
                  <a:srgbClr val="FFFFFF">
                    <a:lumMod val="50000"/>
                  </a:srgbClr>
                </a:solidFill>
              </a:rPr>
              <a:t>NYAS</a:t>
            </a:r>
            <a:endParaRPr lang="en-CA" sz="1100" i="1" dirty="0">
              <a:solidFill>
                <a:srgbClr val="FFFFFF">
                  <a:lumMod val="50000"/>
                </a:srgb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67" t="61479" r="34166"/>
          <a:stretch/>
        </p:blipFill>
        <p:spPr>
          <a:xfrm>
            <a:off x="2971800" y="4333240"/>
            <a:ext cx="3581400" cy="1534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348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01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3545"/>
          <a:stretch/>
        </p:blipFill>
        <p:spPr bwMode="auto">
          <a:xfrm>
            <a:off x="308004" y="118780"/>
            <a:ext cx="8226396" cy="34982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336"/>
          <a:stretch/>
        </p:blipFill>
        <p:spPr bwMode="auto">
          <a:xfrm>
            <a:off x="381000" y="3695609"/>
            <a:ext cx="8099569" cy="30861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 rot="16200000">
            <a:off x="6562161" y="2429441"/>
            <a:ext cx="45262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sz="1200" dirty="0" smtClean="0">
                <a:solidFill>
                  <a:schemeClr val="bg1">
                    <a:lumMod val="50000"/>
                  </a:schemeClr>
                </a:solidFill>
              </a:rPr>
              <a:t>Gupta, van der Meer et al. (2012) </a:t>
            </a:r>
            <a:r>
              <a:rPr lang="en-CA" sz="1200" i="1" dirty="0" smtClean="0">
                <a:solidFill>
                  <a:schemeClr val="bg1">
                    <a:lumMod val="50000"/>
                  </a:schemeClr>
                </a:solidFill>
              </a:rPr>
              <a:t>Nature Neuroscience</a:t>
            </a:r>
            <a:endParaRPr lang="en-CA" sz="1200" i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7116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11" descr="mazeSchematic_revers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412750"/>
            <a:ext cx="4000500" cy="294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3" name="Text Box 5"/>
          <p:cNvSpPr txBox="1">
            <a:spLocks noChangeArrowheads="1"/>
          </p:cNvSpPr>
          <p:nvPr/>
        </p:nvSpPr>
        <p:spPr bwMode="auto">
          <a:xfrm>
            <a:off x="685800" y="3657600"/>
            <a:ext cx="4000500" cy="32778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b="1" dirty="0"/>
              <a:t>The Multiple-T maze: a simple binary spatial decision task</a:t>
            </a:r>
          </a:p>
          <a:p>
            <a:pPr eaLnBrk="1" hangingPunct="1">
              <a:spcBef>
                <a:spcPct val="50000"/>
              </a:spcBef>
            </a:pPr>
            <a:r>
              <a:rPr lang="en-US" dirty="0" smtClean="0">
                <a:solidFill>
                  <a:schemeClr val="accent2"/>
                </a:solidFill>
              </a:rPr>
              <a:t>Version 1: sequence </a:t>
            </a:r>
            <a:r>
              <a:rPr lang="en-US" dirty="0">
                <a:solidFill>
                  <a:schemeClr val="accent2"/>
                </a:solidFill>
              </a:rPr>
              <a:t>of turns and rewarded side is constant on a given day (session), but changes between sessions.</a:t>
            </a:r>
          </a:p>
          <a:p>
            <a:pPr eaLnBrk="1" hangingPunct="1">
              <a:spcBef>
                <a:spcPct val="50000"/>
              </a:spcBef>
            </a:pPr>
            <a:r>
              <a:rPr lang="en-US" dirty="0" smtClean="0">
                <a:solidFill>
                  <a:schemeClr val="accent2"/>
                </a:solidFill>
              </a:rPr>
              <a:t>Version </a:t>
            </a:r>
            <a:r>
              <a:rPr lang="en-US" dirty="0">
                <a:solidFill>
                  <a:schemeClr val="accent2"/>
                </a:solidFill>
              </a:rPr>
              <a:t>2: reward contingencies switch midway through each session (left, right, alternate)</a:t>
            </a:r>
          </a:p>
          <a:p>
            <a:pPr eaLnBrk="1" hangingPunct="1">
              <a:spcBef>
                <a:spcPct val="50000"/>
              </a:spcBef>
            </a:pPr>
            <a:r>
              <a:rPr lang="en-US" dirty="0" smtClean="0">
                <a:solidFill>
                  <a:schemeClr val="accent2"/>
                </a:solidFill>
              </a:rPr>
              <a:t> </a:t>
            </a:r>
            <a:endParaRPr lang="en-US" dirty="0">
              <a:solidFill>
                <a:schemeClr val="accent2"/>
              </a:solidFill>
            </a:endParaRPr>
          </a:p>
        </p:txBody>
      </p:sp>
      <p:pic>
        <p:nvPicPr>
          <p:cNvPr id="354313" name="R117-2007-06-15-VTE.wmv">
            <a:hlinkClick r:id="" action="ppaction://media"/>
          </p:cNvPr>
          <p:cNvPicPr>
            <a:picLocks noRot="1" noChangeAspect="1" noChangeArrowheads="1"/>
          </p:cNvPicPr>
          <p:nvPr>
            <a:videoFile r:link="rId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914400"/>
            <a:ext cx="3352800" cy="251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4316" name="Text Box 12"/>
          <p:cNvSpPr txBox="1">
            <a:spLocks noChangeArrowheads="1"/>
          </p:cNvSpPr>
          <p:nvPr/>
        </p:nvSpPr>
        <p:spPr bwMode="auto">
          <a:xfrm>
            <a:off x="5334000" y="3886200"/>
            <a:ext cx="3124200" cy="779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b="1"/>
              <a:t>“vicarious trial-and-error”</a:t>
            </a:r>
            <a:endParaRPr lang="en-US"/>
          </a:p>
          <a:p>
            <a:pPr eaLnBrk="1" hangingPunct="1">
              <a:spcBef>
                <a:spcPct val="50000"/>
              </a:spcBef>
            </a:pPr>
            <a:endParaRPr lang="en-US"/>
          </a:p>
        </p:txBody>
      </p:sp>
      <p:sp>
        <p:nvSpPr>
          <p:cNvPr id="7" name="Rectangle 10"/>
          <p:cNvSpPr>
            <a:spLocks noChangeArrowheads="1"/>
          </p:cNvSpPr>
          <p:nvPr/>
        </p:nvSpPr>
        <p:spPr bwMode="auto">
          <a:xfrm>
            <a:off x="2057400" y="838200"/>
            <a:ext cx="1219200" cy="91440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12263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3543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mute="1">
                <p:cTn id="14" fill="remove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354313"/>
                </p:tgtEl>
              </p:cMediaNode>
            </p:video>
          </p:childTnLst>
        </p:cTn>
      </p:par>
    </p:tnLst>
    <p:bldLst>
      <p:bldP spid="35431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9" name="Movie_S1_R051-2004-09-06_MT_Choice_Point.wmv">
            <a:hlinkClick r:id="" action="ppaction://media"/>
          </p:cNvPr>
          <p:cNvPicPr>
            <a:picLocks noRot="1" noChangeAspect="1" noChangeArrowheads="1"/>
          </p:cNvPicPr>
          <p:nvPr>
            <a:videoFile r:link="rId2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81000"/>
            <a:ext cx="3429000" cy="257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063" name="Text Box 7"/>
          <p:cNvSpPr txBox="1">
            <a:spLocks noChangeArrowheads="1"/>
          </p:cNvSpPr>
          <p:nvPr/>
        </p:nvSpPr>
        <p:spPr bwMode="auto">
          <a:xfrm>
            <a:off x="304800" y="3048000"/>
            <a:ext cx="251460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000" dirty="0">
                <a:solidFill>
                  <a:schemeClr val="bg2"/>
                </a:solidFill>
              </a:rPr>
              <a:t>Johnson and </a:t>
            </a:r>
            <a:r>
              <a:rPr lang="en-US" sz="1000" dirty="0" err="1">
                <a:solidFill>
                  <a:schemeClr val="bg2"/>
                </a:solidFill>
              </a:rPr>
              <a:t>Redish</a:t>
            </a:r>
            <a:r>
              <a:rPr lang="en-US" sz="1000" dirty="0">
                <a:solidFill>
                  <a:schemeClr val="bg2"/>
                </a:solidFill>
              </a:rPr>
              <a:t>, </a:t>
            </a:r>
            <a:r>
              <a:rPr lang="en-US" sz="1000" i="1" dirty="0">
                <a:solidFill>
                  <a:schemeClr val="bg2"/>
                </a:solidFill>
              </a:rPr>
              <a:t>J </a:t>
            </a:r>
            <a:r>
              <a:rPr lang="en-US" sz="1000" i="1" dirty="0" err="1">
                <a:solidFill>
                  <a:schemeClr val="bg2"/>
                </a:solidFill>
              </a:rPr>
              <a:t>Neurosci</a:t>
            </a:r>
            <a:r>
              <a:rPr lang="en-US" sz="1000" i="1" dirty="0">
                <a:solidFill>
                  <a:schemeClr val="bg2"/>
                </a:solidFill>
              </a:rPr>
              <a:t> </a:t>
            </a:r>
            <a:r>
              <a:rPr lang="en-US" sz="1000" dirty="0">
                <a:solidFill>
                  <a:schemeClr val="bg2"/>
                </a:solidFill>
              </a:rPr>
              <a:t>2007</a:t>
            </a:r>
            <a:endParaRPr lang="en-US" sz="1000" i="1" dirty="0">
              <a:solidFill>
                <a:schemeClr val="bg2"/>
              </a:solidFill>
            </a:endParaRPr>
          </a:p>
        </p:txBody>
      </p:sp>
      <p:pic>
        <p:nvPicPr>
          <p:cNvPr id="5" name="Picture 5" descr="S3_pausing_grid_overall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3706813"/>
            <a:ext cx="3429000" cy="2487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Box 6"/>
          <p:cNvSpPr txBox="1">
            <a:spLocks noChangeArrowheads="1"/>
          </p:cNvSpPr>
          <p:nvPr/>
        </p:nvSpPr>
        <p:spPr bwMode="auto">
          <a:xfrm rot="-5400000">
            <a:off x="2917825" y="4706938"/>
            <a:ext cx="20891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400" dirty="0"/>
              <a:t>time spent (normalized)</a:t>
            </a:r>
            <a:endParaRPr lang="en-GB" sz="1400" dirty="0"/>
          </a:p>
        </p:txBody>
      </p:sp>
      <p:pic>
        <p:nvPicPr>
          <p:cNvPr id="7" name="R117-2007-06-15-VTE.wmv">
            <a:hlinkClick r:id="" action="ppaction://media"/>
          </p:cNvPr>
          <p:cNvPicPr>
            <a:picLocks noRot="1" noChangeAspect="1" noChangeArrowheads="1"/>
          </p:cNvPicPr>
          <p:nvPr>
            <a:videoFile r:link="rId3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438150"/>
            <a:ext cx="3352800" cy="251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 Box 12"/>
          <p:cNvSpPr txBox="1">
            <a:spLocks noChangeArrowheads="1"/>
          </p:cNvSpPr>
          <p:nvPr/>
        </p:nvSpPr>
        <p:spPr bwMode="auto">
          <a:xfrm>
            <a:off x="4918364" y="3048000"/>
            <a:ext cx="3124200" cy="779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b="1" dirty="0"/>
              <a:t>“vicarious trial-and-error”</a:t>
            </a:r>
            <a:endParaRPr lang="en-US" dirty="0"/>
          </a:p>
          <a:p>
            <a:pPr eaLnBrk="1" hangingPunct="1">
              <a:spcBef>
                <a:spcPct val="50000"/>
              </a:spcBef>
            </a:pP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46597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0" dur="1" fill="hold"/>
                                        <p:tgtEl>
                                          <p:spTgt spid="4505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11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45059"/>
                </p:tgtEl>
              </p:cMediaNode>
            </p:video>
            <p:video fullScrn="1">
              <p:cMediaNode mute="1">
                <p:cTn id="12" fill="remove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55"/>
          <a:stretch/>
        </p:blipFill>
        <p:spPr>
          <a:xfrm>
            <a:off x="-76199" y="304800"/>
            <a:ext cx="8610600" cy="685228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68289" y="5675523"/>
            <a:ext cx="2133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400" dirty="0" smtClean="0">
                <a:solidFill>
                  <a:srgbClr val="000000"/>
                </a:solidFill>
              </a:rPr>
              <a:t>100ms</a:t>
            </a:r>
            <a:endParaRPr lang="en-CA" sz="1400" dirty="0">
              <a:solidFill>
                <a:srgbClr val="0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 rot="16200000">
            <a:off x="-152400" y="3046511"/>
            <a:ext cx="2133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400" dirty="0" smtClean="0">
                <a:solidFill>
                  <a:srgbClr val="000000"/>
                </a:solidFill>
              </a:rPr>
              <a:t>place field (ordered)</a:t>
            </a:r>
            <a:endParaRPr lang="en-CA" sz="1400" dirty="0">
              <a:solidFill>
                <a:srgbClr val="00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-152400" y="5965194"/>
            <a:ext cx="2133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100" dirty="0" smtClean="0">
                <a:solidFill>
                  <a:srgbClr val="333399"/>
                </a:solidFill>
              </a:rPr>
              <a:t>LFP</a:t>
            </a:r>
            <a:endParaRPr lang="en-CA" sz="1100" dirty="0">
              <a:solidFill>
                <a:srgbClr val="333399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343400" y="6324600"/>
            <a:ext cx="2133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 smtClean="0">
                <a:solidFill>
                  <a:srgbClr val="000000"/>
                </a:solidFill>
              </a:rPr>
              <a:t>time</a:t>
            </a:r>
            <a:endParaRPr lang="en-CA" sz="1400" dirty="0">
              <a:solidFill>
                <a:srgbClr val="000000"/>
              </a:solidFill>
            </a:endParaRPr>
          </a:p>
        </p:txBody>
      </p:sp>
      <p:sp>
        <p:nvSpPr>
          <p:cNvPr id="10" name="Text Box 7"/>
          <p:cNvSpPr txBox="1">
            <a:spLocks noChangeArrowheads="1"/>
          </p:cNvSpPr>
          <p:nvPr/>
        </p:nvSpPr>
        <p:spPr bwMode="auto">
          <a:xfrm>
            <a:off x="914400" y="152400"/>
            <a:ext cx="78486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9pPr>
          </a:lstStyle>
          <a:p>
            <a:pPr algn="ctr" eaLnBrk="1" hangingPunct="1"/>
            <a:r>
              <a:rPr lang="en-CA" b="1" dirty="0" err="1" smtClean="0">
                <a:solidFill>
                  <a:srgbClr val="333399"/>
                </a:solidFill>
              </a:rPr>
              <a:t>spatio</a:t>
            </a:r>
            <a:r>
              <a:rPr lang="en-CA" b="1" dirty="0" smtClean="0">
                <a:solidFill>
                  <a:srgbClr val="333399"/>
                </a:solidFill>
              </a:rPr>
              <a:t>-temporal sequence of place cell activity </a:t>
            </a:r>
            <a:r>
              <a:rPr lang="en-CA" b="1" dirty="0" smtClean="0">
                <a:solidFill>
                  <a:srgbClr val="B6DCDF"/>
                </a:solidFill>
              </a:rPr>
              <a:t>(during rest) </a:t>
            </a:r>
            <a:endParaRPr lang="en-US" dirty="0" smtClean="0">
              <a:solidFill>
                <a:srgbClr val="B6DCDF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0" y="6553200"/>
            <a:ext cx="316115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dirty="0" smtClean="0">
                <a:solidFill>
                  <a:srgbClr val="FFFFFF">
                    <a:lumMod val="50000"/>
                  </a:srgbClr>
                </a:solidFill>
              </a:rPr>
              <a:t>data: van der Meer et al. (2017) </a:t>
            </a:r>
            <a:r>
              <a:rPr lang="en-CA" sz="1100" i="1" dirty="0" smtClean="0">
                <a:solidFill>
                  <a:srgbClr val="FFFFFF">
                    <a:lumMod val="50000"/>
                  </a:srgbClr>
                </a:solidFill>
              </a:rPr>
              <a:t>Hippocampus</a:t>
            </a:r>
          </a:p>
          <a:p>
            <a:r>
              <a:rPr lang="en-CA" sz="1100" dirty="0" smtClean="0">
                <a:solidFill>
                  <a:srgbClr val="FFFFFF">
                    <a:lumMod val="50000"/>
                  </a:srgbClr>
                </a:solidFill>
              </a:rPr>
              <a:t>review: </a:t>
            </a:r>
            <a:r>
              <a:rPr lang="en-CA" sz="1100" dirty="0" err="1" smtClean="0">
                <a:solidFill>
                  <a:srgbClr val="FFFFFF">
                    <a:lumMod val="50000"/>
                  </a:srgbClr>
                </a:solidFill>
              </a:rPr>
              <a:t>Pezzulo</a:t>
            </a:r>
            <a:r>
              <a:rPr lang="en-CA" sz="1100" dirty="0" smtClean="0">
                <a:solidFill>
                  <a:srgbClr val="FFFFFF">
                    <a:lumMod val="50000"/>
                  </a:srgbClr>
                </a:solidFill>
              </a:rPr>
              <a:t> et al. (2017) </a:t>
            </a:r>
            <a:r>
              <a:rPr lang="en-CA" sz="1100" i="1" dirty="0" smtClean="0">
                <a:solidFill>
                  <a:srgbClr val="FFFFFF">
                    <a:lumMod val="50000"/>
                  </a:srgbClr>
                </a:solidFill>
              </a:rPr>
              <a:t>NYAS</a:t>
            </a:r>
            <a:endParaRPr lang="en-CA" sz="1100" i="1" dirty="0">
              <a:solidFill>
                <a:srgbClr val="FFFFFF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546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369" t="5561" r="37448" b="62076"/>
          <a:stretch/>
        </p:blipFill>
        <p:spPr>
          <a:xfrm>
            <a:off x="6019800" y="457200"/>
            <a:ext cx="1752601" cy="221761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369" t="81179" r="37448" b="9925"/>
          <a:stretch/>
        </p:blipFill>
        <p:spPr>
          <a:xfrm>
            <a:off x="5943600" y="2727569"/>
            <a:ext cx="1752601" cy="609600"/>
          </a:xfrm>
          <a:prstGeom prst="rect">
            <a:avLst/>
          </a:prstGeom>
        </p:spPr>
      </p:pic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4953000" y="3561862"/>
            <a:ext cx="3810000" cy="2862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algn="ctr" eaLnBrk="1" hangingPunct="1"/>
            <a:r>
              <a:rPr lang="en-US" altLang="en-US" b="1" dirty="0" smtClean="0">
                <a:solidFill>
                  <a:srgbClr val="000000"/>
                </a:solidFill>
              </a:rPr>
              <a:t>sharp wave-ripple (SWR) sequences (“replay”)</a:t>
            </a:r>
            <a:endParaRPr lang="en-US" altLang="en-US" b="1" dirty="0">
              <a:solidFill>
                <a:srgbClr val="000000"/>
              </a:solidFill>
            </a:endParaRPr>
          </a:p>
          <a:p>
            <a:pPr algn="ctr" eaLnBrk="1" hangingPunct="1"/>
            <a:endParaRPr lang="en-US" altLang="en-US" b="1" dirty="0">
              <a:solidFill>
                <a:srgbClr val="000000"/>
              </a:solidFill>
            </a:endParaRPr>
          </a:p>
          <a:p>
            <a:pPr algn="ctr" eaLnBrk="1" hangingPunct="1"/>
            <a:r>
              <a:rPr lang="en-US" altLang="en-US" dirty="0" smtClean="0">
                <a:solidFill>
                  <a:srgbClr val="333399"/>
                </a:solidFill>
              </a:rPr>
              <a:t>episodic</a:t>
            </a:r>
          </a:p>
          <a:p>
            <a:pPr algn="ctr" eaLnBrk="1" hangingPunct="1"/>
            <a:r>
              <a:rPr lang="en-US" altLang="en-US" dirty="0" smtClean="0">
                <a:solidFill>
                  <a:srgbClr val="333399"/>
                </a:solidFill>
              </a:rPr>
              <a:t>during rest, slow-wave sleep</a:t>
            </a:r>
          </a:p>
          <a:p>
            <a:pPr algn="ctr" eaLnBrk="1" hangingPunct="1"/>
            <a:r>
              <a:rPr lang="en-US" altLang="en-US" dirty="0" smtClean="0">
                <a:solidFill>
                  <a:srgbClr val="333399"/>
                </a:solidFill>
              </a:rPr>
              <a:t>forward, backward</a:t>
            </a:r>
          </a:p>
          <a:p>
            <a:pPr algn="ctr" eaLnBrk="1" hangingPunct="1"/>
            <a:r>
              <a:rPr lang="en-US" altLang="en-US" dirty="0" smtClean="0">
                <a:solidFill>
                  <a:srgbClr val="333399"/>
                </a:solidFill>
              </a:rPr>
              <a:t>local, remote</a:t>
            </a:r>
          </a:p>
          <a:p>
            <a:pPr algn="ctr" eaLnBrk="1" hangingPunct="1"/>
            <a:endParaRPr lang="en-US" altLang="en-US" dirty="0">
              <a:solidFill>
                <a:srgbClr val="333399"/>
              </a:solidFill>
            </a:endParaRPr>
          </a:p>
          <a:p>
            <a:pPr algn="ctr" eaLnBrk="1" hangingPunct="1"/>
            <a:r>
              <a:rPr lang="en-US" altLang="en-US" b="1" dirty="0" smtClean="0">
                <a:solidFill>
                  <a:srgbClr val="C00000"/>
                </a:solidFill>
              </a:rPr>
              <a:t>systems consolidation</a:t>
            </a:r>
          </a:p>
          <a:p>
            <a:pPr algn="ctr" eaLnBrk="1" hangingPunct="1"/>
            <a:r>
              <a:rPr lang="en-US" altLang="en-US" b="1" dirty="0" smtClean="0">
                <a:solidFill>
                  <a:srgbClr val="C00000"/>
                </a:solidFill>
              </a:rPr>
              <a:t>memory retrieval, planning?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10" t="65609" r="69975" b="21974"/>
          <a:stretch/>
        </p:blipFill>
        <p:spPr>
          <a:xfrm>
            <a:off x="1371600" y="1053124"/>
            <a:ext cx="2579594" cy="1371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89" t="82290" r="58298" b="11037"/>
          <a:stretch/>
        </p:blipFill>
        <p:spPr>
          <a:xfrm>
            <a:off x="1518397" y="2500923"/>
            <a:ext cx="2286000" cy="762000"/>
          </a:xfrm>
          <a:prstGeom prst="rect">
            <a:avLst/>
          </a:prstGeom>
        </p:spPr>
      </p:pic>
      <p:sp>
        <p:nvSpPr>
          <p:cNvPr id="14" name="Text Box 2"/>
          <p:cNvSpPr txBox="1">
            <a:spLocks noChangeArrowheads="1"/>
          </p:cNvSpPr>
          <p:nvPr/>
        </p:nvSpPr>
        <p:spPr bwMode="auto">
          <a:xfrm>
            <a:off x="685800" y="3567724"/>
            <a:ext cx="3733800" cy="313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algn="ctr" eaLnBrk="1" hangingPunct="1"/>
            <a:r>
              <a:rPr lang="en-US" altLang="en-US" b="1" dirty="0" smtClean="0">
                <a:solidFill>
                  <a:srgbClr val="000000"/>
                </a:solidFill>
              </a:rPr>
              <a:t>theta sequences</a:t>
            </a:r>
          </a:p>
          <a:p>
            <a:pPr algn="ctr" eaLnBrk="1" hangingPunct="1"/>
            <a:endParaRPr lang="en-US" altLang="en-US" b="1" dirty="0">
              <a:solidFill>
                <a:srgbClr val="000000"/>
              </a:solidFill>
            </a:endParaRPr>
          </a:p>
          <a:p>
            <a:pPr algn="ctr" eaLnBrk="1" hangingPunct="1"/>
            <a:endParaRPr lang="en-US" altLang="en-US" b="1" dirty="0">
              <a:solidFill>
                <a:srgbClr val="000000"/>
              </a:solidFill>
            </a:endParaRPr>
          </a:p>
          <a:p>
            <a:pPr algn="ctr" eaLnBrk="1" hangingPunct="1"/>
            <a:r>
              <a:rPr lang="en-US" altLang="en-US" dirty="0" smtClean="0">
                <a:solidFill>
                  <a:srgbClr val="333399"/>
                </a:solidFill>
              </a:rPr>
              <a:t>continuously repeating</a:t>
            </a:r>
          </a:p>
          <a:p>
            <a:pPr algn="ctr" eaLnBrk="1" hangingPunct="1"/>
            <a:r>
              <a:rPr lang="en-US" altLang="en-US" dirty="0" smtClean="0">
                <a:solidFill>
                  <a:srgbClr val="333399"/>
                </a:solidFill>
              </a:rPr>
              <a:t>during active behavior</a:t>
            </a:r>
          </a:p>
          <a:p>
            <a:pPr algn="ctr" eaLnBrk="1" hangingPunct="1"/>
            <a:r>
              <a:rPr lang="en-US" altLang="en-US" dirty="0" smtClean="0">
                <a:solidFill>
                  <a:srgbClr val="333399"/>
                </a:solidFill>
              </a:rPr>
              <a:t>mostly forward, then reset</a:t>
            </a:r>
          </a:p>
          <a:p>
            <a:pPr algn="ctr" eaLnBrk="1" hangingPunct="1"/>
            <a:r>
              <a:rPr lang="en-US" altLang="en-US" dirty="0">
                <a:solidFill>
                  <a:srgbClr val="333399"/>
                </a:solidFill>
              </a:rPr>
              <a:t>local</a:t>
            </a:r>
          </a:p>
          <a:p>
            <a:pPr algn="ctr" eaLnBrk="1" hangingPunct="1"/>
            <a:endParaRPr lang="en-US" altLang="en-US" dirty="0">
              <a:solidFill>
                <a:srgbClr val="333399"/>
              </a:solidFill>
            </a:endParaRPr>
          </a:p>
          <a:p>
            <a:pPr algn="ctr" eaLnBrk="1" hangingPunct="1"/>
            <a:r>
              <a:rPr lang="en-US" altLang="en-US" b="1" dirty="0" smtClean="0">
                <a:solidFill>
                  <a:srgbClr val="C00000"/>
                </a:solidFill>
              </a:rPr>
              <a:t>initial memory trace storage</a:t>
            </a:r>
          </a:p>
          <a:p>
            <a:pPr algn="ctr" eaLnBrk="1" hangingPunct="1"/>
            <a:r>
              <a:rPr lang="en-US" altLang="en-US" b="1" dirty="0" smtClean="0">
                <a:solidFill>
                  <a:srgbClr val="C00000"/>
                </a:solidFill>
              </a:rPr>
              <a:t>memory retrieval, planning?</a:t>
            </a:r>
            <a:endParaRPr lang="en-US" altLang="en-US" b="1" dirty="0">
              <a:solidFill>
                <a:srgbClr val="C00000"/>
              </a:solidFill>
            </a:endParaRPr>
          </a:p>
          <a:p>
            <a:pPr algn="ctr" eaLnBrk="1" hangingPunct="1"/>
            <a:endParaRPr lang="en-US" altLang="en-US" dirty="0" smtClean="0">
              <a:solidFill>
                <a:srgbClr val="333399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23900" y="663645"/>
            <a:ext cx="3962400" cy="5813355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0821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516"/>
          <a:stretch/>
        </p:blipFill>
        <p:spPr>
          <a:xfrm>
            <a:off x="762000" y="778608"/>
            <a:ext cx="5334000" cy="5791200"/>
          </a:xfrm>
          <a:prstGeom prst="rect">
            <a:avLst/>
          </a:prstGeom>
        </p:spPr>
      </p:pic>
      <p:sp>
        <p:nvSpPr>
          <p:cNvPr id="4" name="Text Box 14"/>
          <p:cNvSpPr txBox="1">
            <a:spLocks noChangeArrowheads="1"/>
          </p:cNvSpPr>
          <p:nvPr/>
        </p:nvSpPr>
        <p:spPr bwMode="auto">
          <a:xfrm>
            <a:off x="76200" y="6567854"/>
            <a:ext cx="297180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000" dirty="0" smtClean="0">
                <a:solidFill>
                  <a:srgbClr val="808080"/>
                </a:solidFill>
              </a:rPr>
              <a:t>Gupta, van der Meer, </a:t>
            </a:r>
            <a:r>
              <a:rPr lang="en-US" sz="1000" dirty="0" err="1" smtClean="0">
                <a:solidFill>
                  <a:srgbClr val="808080"/>
                </a:solidFill>
              </a:rPr>
              <a:t>Touretzky</a:t>
            </a:r>
            <a:r>
              <a:rPr lang="en-US" sz="1000" dirty="0" smtClean="0">
                <a:solidFill>
                  <a:srgbClr val="808080"/>
                </a:solidFill>
              </a:rPr>
              <a:t>, </a:t>
            </a:r>
            <a:r>
              <a:rPr lang="en-US" sz="1000" dirty="0" err="1" smtClean="0">
                <a:solidFill>
                  <a:srgbClr val="808080"/>
                </a:solidFill>
              </a:rPr>
              <a:t>Redish</a:t>
            </a:r>
            <a:r>
              <a:rPr lang="en-US" sz="1000" dirty="0" smtClean="0">
                <a:solidFill>
                  <a:srgbClr val="808080"/>
                </a:solidFill>
              </a:rPr>
              <a:t> (2010)</a:t>
            </a:r>
            <a:endParaRPr lang="en-US" sz="1000" dirty="0">
              <a:solidFill>
                <a:srgbClr val="808080"/>
              </a:solidFill>
            </a:endParaRP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460075" y="228600"/>
            <a:ext cx="8229600" cy="11430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Helvetica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Helvetica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Helvetica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Helvetica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Helvetica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Helvetica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Helvetica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Helvetica" pitchFamily="34" charset="0"/>
              </a:defRPr>
            </a:lvl9pPr>
          </a:lstStyle>
          <a:p>
            <a:pPr eaLnBrk="1" hangingPunct="1"/>
            <a:r>
              <a:rPr lang="en-GB" sz="1800" b="1" kern="0" dirty="0" smtClean="0">
                <a:solidFill>
                  <a:srgbClr val="333399"/>
                </a:solidFill>
              </a:rPr>
              <a:t>sharp wave-ripple (SWR) sequences depict never-experienced shortcuts</a:t>
            </a:r>
          </a:p>
        </p:txBody>
      </p:sp>
    </p:spTree>
    <p:extLst>
      <p:ext uri="{BB962C8B-B14F-4D97-AF65-F5344CB8AC3E}">
        <p14:creationId xmlns:p14="http://schemas.microsoft.com/office/powerpoint/2010/main" val="2089408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778608"/>
            <a:ext cx="7461818" cy="5791200"/>
          </a:xfrm>
          <a:prstGeom prst="rect">
            <a:avLst/>
          </a:prstGeom>
        </p:spPr>
      </p:pic>
      <p:sp>
        <p:nvSpPr>
          <p:cNvPr id="4" name="Text Box 14"/>
          <p:cNvSpPr txBox="1">
            <a:spLocks noChangeArrowheads="1"/>
          </p:cNvSpPr>
          <p:nvPr/>
        </p:nvSpPr>
        <p:spPr bwMode="auto">
          <a:xfrm>
            <a:off x="76200" y="6567854"/>
            <a:ext cx="297180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000" dirty="0" smtClean="0">
                <a:solidFill>
                  <a:srgbClr val="808080"/>
                </a:solidFill>
              </a:rPr>
              <a:t>Gupta, van der Meer, </a:t>
            </a:r>
            <a:r>
              <a:rPr lang="en-US" sz="1000" dirty="0" err="1" smtClean="0">
                <a:solidFill>
                  <a:srgbClr val="808080"/>
                </a:solidFill>
              </a:rPr>
              <a:t>Touretzky</a:t>
            </a:r>
            <a:r>
              <a:rPr lang="en-US" sz="1000" dirty="0" smtClean="0">
                <a:solidFill>
                  <a:srgbClr val="808080"/>
                </a:solidFill>
              </a:rPr>
              <a:t>, </a:t>
            </a:r>
            <a:r>
              <a:rPr lang="en-US" sz="1000" dirty="0" err="1" smtClean="0">
                <a:solidFill>
                  <a:srgbClr val="808080"/>
                </a:solidFill>
              </a:rPr>
              <a:t>Redish</a:t>
            </a:r>
            <a:r>
              <a:rPr lang="en-US" sz="1000" dirty="0" smtClean="0">
                <a:solidFill>
                  <a:srgbClr val="808080"/>
                </a:solidFill>
              </a:rPr>
              <a:t> (2010)</a:t>
            </a:r>
            <a:endParaRPr lang="en-US" sz="1000" dirty="0">
              <a:solidFill>
                <a:srgbClr val="80808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057400" y="631372"/>
            <a:ext cx="3962400" cy="5938436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FFFFF"/>
              </a:solidFill>
            </a:endParaRP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460075" y="228600"/>
            <a:ext cx="8229600" cy="11430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Helvetica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Helvetica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Helvetica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Helvetica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Helvetica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Helvetica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Helvetica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Helvetica" pitchFamily="34" charset="0"/>
              </a:defRPr>
            </a:lvl9pPr>
          </a:lstStyle>
          <a:p>
            <a:pPr eaLnBrk="1" hangingPunct="1"/>
            <a:r>
              <a:rPr lang="en-GB" sz="1800" b="1" kern="0" dirty="0" smtClean="0">
                <a:solidFill>
                  <a:srgbClr val="333399"/>
                </a:solidFill>
              </a:rPr>
              <a:t>sharp wave-ripple (SWR) sequences depict never-experienced shortcuts</a:t>
            </a:r>
          </a:p>
        </p:txBody>
      </p:sp>
    </p:spTree>
    <p:extLst>
      <p:ext uri="{BB962C8B-B14F-4D97-AF65-F5344CB8AC3E}">
        <p14:creationId xmlns:p14="http://schemas.microsoft.com/office/powerpoint/2010/main" val="1853903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905000"/>
            <a:ext cx="3716365" cy="3214725"/>
          </a:xfrm>
          <a:prstGeom prst="rect">
            <a:avLst/>
          </a:prstGeom>
        </p:spPr>
      </p:pic>
      <p:sp>
        <p:nvSpPr>
          <p:cNvPr id="4" name="Text Box 14"/>
          <p:cNvSpPr txBox="1">
            <a:spLocks noChangeArrowheads="1"/>
          </p:cNvSpPr>
          <p:nvPr/>
        </p:nvSpPr>
        <p:spPr bwMode="auto">
          <a:xfrm>
            <a:off x="6705600" y="6477000"/>
            <a:ext cx="2362200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dirty="0" smtClean="0">
                <a:solidFill>
                  <a:srgbClr val="808080"/>
                </a:solidFill>
              </a:rPr>
              <a:t>Pfeiffer &amp; Foster, </a:t>
            </a:r>
            <a:r>
              <a:rPr lang="en-US" sz="1200" i="1" dirty="0" smtClean="0">
                <a:solidFill>
                  <a:srgbClr val="808080"/>
                </a:solidFill>
              </a:rPr>
              <a:t>Nature</a:t>
            </a:r>
            <a:r>
              <a:rPr lang="en-US" sz="1200" dirty="0" smtClean="0">
                <a:solidFill>
                  <a:srgbClr val="808080"/>
                </a:solidFill>
              </a:rPr>
              <a:t> (2013)</a:t>
            </a:r>
            <a:endParaRPr lang="en-US" sz="1200" dirty="0">
              <a:solidFill>
                <a:srgbClr val="808080"/>
              </a:solidFill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460075" y="228600"/>
            <a:ext cx="8229600" cy="11430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Helvetica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Helvetica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Helvetica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Helvetica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Helvetica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Helvetica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Helvetica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Helvetica" pitchFamily="34" charset="0"/>
              </a:defRPr>
            </a:lvl9pPr>
          </a:lstStyle>
          <a:p>
            <a:pPr eaLnBrk="1" hangingPunct="1"/>
            <a:r>
              <a:rPr lang="en-GB" sz="1800" b="1" kern="0" dirty="0" smtClean="0">
                <a:solidFill>
                  <a:srgbClr val="333399"/>
                </a:solidFill>
              </a:rPr>
              <a:t>SWR sequences are preferentially directed towards </a:t>
            </a:r>
            <a:r>
              <a:rPr lang="en-GB" sz="1800" b="1" kern="0" dirty="0">
                <a:solidFill>
                  <a:srgbClr val="333399"/>
                </a:solidFill>
              </a:rPr>
              <a:t>a</a:t>
            </a:r>
            <a:r>
              <a:rPr lang="en-GB" sz="1800" b="1" kern="0" dirty="0" smtClean="0">
                <a:solidFill>
                  <a:srgbClr val="333399"/>
                </a:solidFill>
              </a:rPr>
              <a:t> goal location</a:t>
            </a:r>
          </a:p>
        </p:txBody>
      </p:sp>
    </p:spTree>
    <p:extLst>
      <p:ext uri="{BB962C8B-B14F-4D97-AF65-F5344CB8AC3E}">
        <p14:creationId xmlns:p14="http://schemas.microsoft.com/office/powerpoint/2010/main" val="3102303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6902" r="46396"/>
          <a:stretch/>
        </p:blipFill>
        <p:spPr>
          <a:xfrm>
            <a:off x="4643296" y="1905000"/>
            <a:ext cx="3276600" cy="32766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1905000"/>
            <a:ext cx="3716365" cy="3214725"/>
          </a:xfrm>
          <a:prstGeom prst="rect">
            <a:avLst/>
          </a:prstGeom>
        </p:spPr>
      </p:pic>
      <p:sp>
        <p:nvSpPr>
          <p:cNvPr id="4" name="Text Box 14"/>
          <p:cNvSpPr txBox="1">
            <a:spLocks noChangeArrowheads="1"/>
          </p:cNvSpPr>
          <p:nvPr/>
        </p:nvSpPr>
        <p:spPr bwMode="auto">
          <a:xfrm>
            <a:off x="6705600" y="6477000"/>
            <a:ext cx="2362200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dirty="0" smtClean="0">
                <a:solidFill>
                  <a:srgbClr val="808080"/>
                </a:solidFill>
              </a:rPr>
              <a:t>Pfeiffer &amp; Foster, </a:t>
            </a:r>
            <a:r>
              <a:rPr lang="en-US" sz="1200" i="1" dirty="0" smtClean="0">
                <a:solidFill>
                  <a:srgbClr val="808080"/>
                </a:solidFill>
              </a:rPr>
              <a:t>Nature</a:t>
            </a:r>
            <a:r>
              <a:rPr lang="en-US" sz="1200" dirty="0" smtClean="0">
                <a:solidFill>
                  <a:srgbClr val="808080"/>
                </a:solidFill>
              </a:rPr>
              <a:t> (2013)</a:t>
            </a:r>
            <a:endParaRPr lang="en-US" sz="1200" dirty="0">
              <a:solidFill>
                <a:srgbClr val="808080"/>
              </a:solidFill>
            </a:endParaRP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460075" y="228600"/>
            <a:ext cx="8229600" cy="11430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Helvetica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Helvetica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Helvetica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Helvetica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Helvetica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Helvetica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Helvetica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Helvetica" pitchFamily="34" charset="0"/>
              </a:defRPr>
            </a:lvl9pPr>
          </a:lstStyle>
          <a:p>
            <a:pPr eaLnBrk="1" hangingPunct="1"/>
            <a:r>
              <a:rPr lang="en-GB" sz="1800" b="1" kern="0" dirty="0" smtClean="0">
                <a:solidFill>
                  <a:srgbClr val="333399"/>
                </a:solidFill>
              </a:rPr>
              <a:t>SWR sequences are preferentially directed towards </a:t>
            </a:r>
            <a:r>
              <a:rPr lang="en-GB" sz="1800" b="1" kern="0" dirty="0">
                <a:solidFill>
                  <a:srgbClr val="333399"/>
                </a:solidFill>
              </a:rPr>
              <a:t>a</a:t>
            </a:r>
            <a:r>
              <a:rPr lang="en-GB" sz="1800" b="1" kern="0" dirty="0" smtClean="0">
                <a:solidFill>
                  <a:srgbClr val="333399"/>
                </a:solidFill>
              </a:rPr>
              <a:t> goal location</a:t>
            </a:r>
          </a:p>
        </p:txBody>
      </p:sp>
    </p:spTree>
    <p:extLst>
      <p:ext uri="{BB962C8B-B14F-4D97-AF65-F5344CB8AC3E}">
        <p14:creationId xmlns:p14="http://schemas.microsoft.com/office/powerpoint/2010/main" val="1011211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otor cortex motion tuning.png"/>
          <p:cNvPicPr>
            <a:picLocks noChangeAspect="1"/>
          </p:cNvPicPr>
          <p:nvPr/>
        </p:nvPicPr>
        <p:blipFill>
          <a:blip r:embed="rId3" cstate="print"/>
          <a:srcRect t="54753"/>
          <a:stretch>
            <a:fillRect/>
          </a:stretch>
        </p:blipFill>
        <p:spPr>
          <a:xfrm>
            <a:off x="4343400" y="772561"/>
            <a:ext cx="4498476" cy="2901431"/>
          </a:xfrm>
          <a:prstGeom prst="rect">
            <a:avLst/>
          </a:prstGeom>
        </p:spPr>
      </p:pic>
      <p:sp>
        <p:nvSpPr>
          <p:cNvPr id="3" name="Text Box 5"/>
          <p:cNvSpPr txBox="1">
            <a:spLocks noChangeArrowheads="1"/>
          </p:cNvSpPr>
          <p:nvPr/>
        </p:nvSpPr>
        <p:spPr bwMode="auto">
          <a:xfrm>
            <a:off x="7269480" y="951131"/>
            <a:ext cx="1692275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b="1" dirty="0" smtClean="0">
                <a:solidFill>
                  <a:prstClr val="black"/>
                </a:solidFill>
                <a:latin typeface="Helvetica"/>
              </a:rPr>
              <a:t>cosine tuning curve </a:t>
            </a:r>
            <a:r>
              <a:rPr lang="en-US" dirty="0" smtClean="0">
                <a:solidFill>
                  <a:prstClr val="black"/>
                </a:solidFill>
                <a:latin typeface="Helvetica"/>
              </a:rPr>
              <a:t>(single cell)</a:t>
            </a:r>
            <a:endParaRPr lang="en-US" b="1" dirty="0">
              <a:solidFill>
                <a:prstClr val="black"/>
              </a:solidFill>
              <a:latin typeface="Helvetica"/>
            </a:endParaRPr>
          </a:p>
        </p:txBody>
      </p:sp>
      <p:pic>
        <p:nvPicPr>
          <p:cNvPr id="408579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2609850"/>
            <a:ext cx="4301442" cy="4248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2713963" y="188640"/>
            <a:ext cx="37160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2400" b="1" dirty="0" smtClean="0">
                <a:solidFill>
                  <a:srgbClr val="1F497D"/>
                </a:solidFill>
                <a:latin typeface="Helvetica"/>
              </a:rPr>
              <a:t>population coding in M1</a:t>
            </a:r>
            <a:endParaRPr lang="en-CA" sz="2400" b="1" dirty="0">
              <a:solidFill>
                <a:srgbClr val="1F497D"/>
              </a:solidFill>
              <a:latin typeface="Helvetic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83821" y="972234"/>
            <a:ext cx="3733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Helvetica"/>
              </a:rPr>
              <a:t>p</a:t>
            </a:r>
            <a:r>
              <a:rPr lang="en-US" dirty="0" smtClean="0">
                <a:solidFill>
                  <a:prstClr val="black"/>
                </a:solidFill>
                <a:latin typeface="Helvetica"/>
              </a:rPr>
              <a:t>rimary motor cortex cells are </a:t>
            </a:r>
            <a:r>
              <a:rPr lang="en-US" b="1" dirty="0" smtClean="0">
                <a:solidFill>
                  <a:prstClr val="black"/>
                </a:solidFill>
                <a:latin typeface="Helvetica"/>
              </a:rPr>
              <a:t>broadly tuned </a:t>
            </a:r>
            <a:r>
              <a:rPr lang="en-US" dirty="0" smtClean="0">
                <a:solidFill>
                  <a:prstClr val="black"/>
                </a:solidFill>
                <a:latin typeface="Helvetica"/>
              </a:rPr>
              <a:t>to motion direction.</a:t>
            </a:r>
            <a:endParaRPr lang="en-CA" dirty="0">
              <a:solidFill>
                <a:prstClr val="black"/>
              </a:solidFill>
              <a:latin typeface="Helvetic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725738" y="3861048"/>
            <a:ext cx="37338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prstClr val="black"/>
                </a:solidFill>
                <a:latin typeface="Helvetica"/>
              </a:rPr>
              <a:t>So, precise representation of movement direction requires summation of the signals of a population of motor cortex cells.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Helvetic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prstClr val="black"/>
                </a:solidFill>
                <a:latin typeface="Helvetica"/>
              </a:rPr>
              <a:t>Such coding requires simultaneous activity over an array of cells and is referred to as “vector” or “population” coding.</a:t>
            </a:r>
            <a:endParaRPr lang="en-CA" dirty="0">
              <a:solidFill>
                <a:prstClr val="black"/>
              </a:solidFill>
              <a:latin typeface="Helvetica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rot="10800000" flipV="1">
            <a:off x="2438400" y="2438400"/>
            <a:ext cx="685800" cy="3810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048000" y="213360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prstClr val="black"/>
                </a:solidFill>
                <a:latin typeface="Helvetica"/>
              </a:rPr>
              <a:t>p</a:t>
            </a:r>
            <a:r>
              <a:rPr lang="en-US" sz="1400" dirty="0" smtClean="0">
                <a:solidFill>
                  <a:prstClr val="black"/>
                </a:solidFill>
                <a:latin typeface="Helvetica"/>
              </a:rPr>
              <a:t>opulation </a:t>
            </a:r>
            <a:r>
              <a:rPr lang="en-US" sz="1400" dirty="0">
                <a:solidFill>
                  <a:prstClr val="black"/>
                </a:solidFill>
                <a:latin typeface="Helvetica"/>
              </a:rPr>
              <a:t>v</a:t>
            </a:r>
            <a:r>
              <a:rPr lang="en-US" sz="1400" dirty="0" smtClean="0">
                <a:solidFill>
                  <a:prstClr val="black"/>
                </a:solidFill>
                <a:latin typeface="Helvetica"/>
              </a:rPr>
              <a:t>ector</a:t>
            </a:r>
            <a:endParaRPr lang="en-CA" sz="1400" dirty="0">
              <a:solidFill>
                <a:prstClr val="black"/>
              </a:solidFill>
              <a:latin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674993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Box 7"/>
          <p:cNvSpPr txBox="1">
            <a:spLocks noChangeArrowheads="1"/>
          </p:cNvSpPr>
          <p:nvPr/>
        </p:nvSpPr>
        <p:spPr bwMode="auto">
          <a:xfrm>
            <a:off x="914400" y="152400"/>
            <a:ext cx="78486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9pPr>
          </a:lstStyle>
          <a:p>
            <a:pPr algn="ctr" eaLnBrk="1" hangingPunct="1"/>
            <a:r>
              <a:rPr lang="en-CA" b="1" dirty="0" smtClean="0">
                <a:solidFill>
                  <a:schemeClr val="accent2"/>
                </a:solidFill>
              </a:rPr>
              <a:t>accessing SWR sequence content</a:t>
            </a:r>
            <a:endParaRPr lang="en-US" dirty="0" smtClean="0">
              <a:solidFill>
                <a:srgbClr val="B6DCDF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540" r="12426" b="59967"/>
          <a:stretch/>
        </p:blipFill>
        <p:spPr>
          <a:xfrm>
            <a:off x="609600" y="742555"/>
            <a:ext cx="3657600" cy="27432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533400" y="959048"/>
            <a:ext cx="2133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400" dirty="0" smtClean="0"/>
              <a:t>1s</a:t>
            </a:r>
            <a:endParaRPr lang="en-CA" sz="1400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304800" y="1123950"/>
            <a:ext cx="1143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2895600" y="3097373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b="1" dirty="0" smtClean="0">
                <a:solidFill>
                  <a:schemeClr val="accent2"/>
                </a:solidFill>
              </a:rPr>
              <a:t>run</a:t>
            </a:r>
            <a:endParaRPr lang="en-CA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4238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540" r="12426" b="59967"/>
          <a:stretch/>
        </p:blipFill>
        <p:spPr>
          <a:xfrm>
            <a:off x="609600" y="742555"/>
            <a:ext cx="3657600" cy="27432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533400" y="959048"/>
            <a:ext cx="2133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400" dirty="0" smtClean="0"/>
              <a:t>1s</a:t>
            </a:r>
            <a:endParaRPr lang="en-CA" sz="1400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304800" y="1123950"/>
            <a:ext cx="1143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971550" y="1219200"/>
            <a:ext cx="76200" cy="2438400"/>
          </a:xfrm>
          <a:prstGeom prst="rect">
            <a:avLst/>
          </a:prstGeom>
          <a:solidFill>
            <a:srgbClr val="FFFF00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TextBox 7"/>
          <p:cNvSpPr txBox="1"/>
          <p:nvPr/>
        </p:nvSpPr>
        <p:spPr>
          <a:xfrm>
            <a:off x="-76200" y="6016823"/>
            <a:ext cx="2133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400" dirty="0" smtClean="0"/>
              <a:t>vector of spike counts</a:t>
            </a:r>
            <a:endParaRPr lang="en-CA" sz="1400" dirty="0"/>
          </a:p>
        </p:txBody>
      </p:sp>
      <p:sp>
        <p:nvSpPr>
          <p:cNvPr id="33" name="Rectangle 3"/>
          <p:cNvSpPr>
            <a:spLocks noChangeArrowheads="1"/>
          </p:cNvSpPr>
          <p:nvPr/>
        </p:nvSpPr>
        <p:spPr bwMode="auto">
          <a:xfrm>
            <a:off x="3832410" y="5275556"/>
            <a:ext cx="2066282" cy="1524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CA"/>
          </a:p>
        </p:txBody>
      </p:sp>
      <p:grpSp>
        <p:nvGrpSpPr>
          <p:cNvPr id="4" name="Group 3"/>
          <p:cNvGrpSpPr/>
          <p:nvPr/>
        </p:nvGrpSpPr>
        <p:grpSpPr>
          <a:xfrm>
            <a:off x="2288344" y="3702248"/>
            <a:ext cx="6512756" cy="2274689"/>
            <a:chOff x="912813" y="2743200"/>
            <a:chExt cx="7644521" cy="2669977"/>
          </a:xfrm>
        </p:grpSpPr>
        <p:pic>
          <p:nvPicPr>
            <p:cNvPr id="25" name="Picture 2" descr="decoding_2a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9307"/>
            <a:stretch/>
          </p:blipFill>
          <p:spPr bwMode="auto">
            <a:xfrm>
              <a:off x="912813" y="2743200"/>
              <a:ext cx="7313612" cy="25860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" name="Line 5"/>
            <p:cNvSpPr>
              <a:spLocks noChangeShapeType="1"/>
            </p:cNvSpPr>
            <p:nvPr/>
          </p:nvSpPr>
          <p:spPr bwMode="auto">
            <a:xfrm flipV="1">
              <a:off x="5715000" y="4572000"/>
              <a:ext cx="457200" cy="228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28" name="Line 6"/>
            <p:cNvSpPr>
              <a:spLocks noChangeShapeType="1"/>
            </p:cNvSpPr>
            <p:nvPr/>
          </p:nvSpPr>
          <p:spPr bwMode="auto">
            <a:xfrm>
              <a:off x="5715000" y="3200400"/>
              <a:ext cx="457200" cy="228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29" name="Rectangle 3"/>
            <p:cNvSpPr>
              <a:spLocks noChangeArrowheads="1"/>
            </p:cNvSpPr>
            <p:nvPr/>
          </p:nvSpPr>
          <p:spPr bwMode="auto">
            <a:xfrm>
              <a:off x="1120064" y="3935766"/>
              <a:ext cx="2066282" cy="152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CA"/>
            </a:p>
          </p:txBody>
        </p:sp>
        <p:sp>
          <p:nvSpPr>
            <p:cNvPr id="30" name="Rectangle 3"/>
            <p:cNvSpPr>
              <a:spLocks noChangeArrowheads="1"/>
            </p:cNvSpPr>
            <p:nvPr/>
          </p:nvSpPr>
          <p:spPr bwMode="auto">
            <a:xfrm>
              <a:off x="1061566" y="5135300"/>
              <a:ext cx="2066282" cy="152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CA"/>
            </a:p>
          </p:txBody>
        </p:sp>
        <p:sp>
          <p:nvSpPr>
            <p:cNvPr id="31" name="Rectangle 3"/>
            <p:cNvSpPr>
              <a:spLocks noChangeArrowheads="1"/>
            </p:cNvSpPr>
            <p:nvPr/>
          </p:nvSpPr>
          <p:spPr bwMode="auto">
            <a:xfrm>
              <a:off x="3738508" y="3923622"/>
              <a:ext cx="2066282" cy="152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CA"/>
            </a:p>
          </p:txBody>
        </p:sp>
        <p:sp>
          <p:nvSpPr>
            <p:cNvPr id="32" name="Rectangle 3"/>
            <p:cNvSpPr>
              <a:spLocks noChangeArrowheads="1"/>
            </p:cNvSpPr>
            <p:nvPr/>
          </p:nvSpPr>
          <p:spPr bwMode="auto">
            <a:xfrm>
              <a:off x="3680010" y="5123156"/>
              <a:ext cx="2066282" cy="152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CA"/>
            </a:p>
          </p:txBody>
        </p:sp>
        <p:sp>
          <p:nvSpPr>
            <p:cNvPr id="34" name="Rectangle 3"/>
            <p:cNvSpPr>
              <a:spLocks noChangeArrowheads="1"/>
            </p:cNvSpPr>
            <p:nvPr/>
          </p:nvSpPr>
          <p:spPr bwMode="auto">
            <a:xfrm>
              <a:off x="6491052" y="4511675"/>
              <a:ext cx="2066282" cy="152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CA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219200" y="5105400"/>
              <a:ext cx="1905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400" dirty="0" smtClean="0"/>
                <a:t>position</a:t>
              </a:r>
              <a:endParaRPr lang="en-CA" sz="1400" dirty="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3676362" y="5105399"/>
              <a:ext cx="1905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400" dirty="0" smtClean="0"/>
                <a:t>position</a:t>
              </a:r>
              <a:endParaRPr lang="en-CA" sz="1400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6345366" y="4446785"/>
              <a:ext cx="1905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400" dirty="0" smtClean="0"/>
                <a:t>position</a:t>
              </a:r>
              <a:endParaRPr lang="en-CA" sz="1400" dirty="0"/>
            </a:p>
          </p:txBody>
        </p:sp>
      </p:grpSp>
      <p:pic>
        <p:nvPicPr>
          <p:cNvPr id="1028" name="Picture 4" descr="https://latex.codecogs.com/png.latex?%5Cdpi%7B300%7D%20%5Cbegin%7Bbmatrix%7D%203%20%5C%5C%200%20%5C%5C%202%20%5C%5C%20.%20%5C%5C%20.%20%5C%5C%20.%20%5C%5C%20%5Cend%7Bbmatrix%7D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300" y="3741051"/>
            <a:ext cx="342900" cy="2086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37"/>
          <p:cNvSpPr txBox="1"/>
          <p:nvPr/>
        </p:nvSpPr>
        <p:spPr>
          <a:xfrm>
            <a:off x="2895600" y="3135868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b="1" dirty="0" smtClean="0">
                <a:solidFill>
                  <a:schemeClr val="accent2"/>
                </a:solidFill>
              </a:rPr>
              <a:t>run</a:t>
            </a:r>
            <a:endParaRPr lang="en-CA" b="1" dirty="0">
              <a:solidFill>
                <a:schemeClr val="accent2"/>
              </a:solidFill>
            </a:endParaRPr>
          </a:p>
        </p:txBody>
      </p:sp>
      <p:sp>
        <p:nvSpPr>
          <p:cNvPr id="23" name="Text Box 7"/>
          <p:cNvSpPr txBox="1">
            <a:spLocks noChangeArrowheads="1"/>
          </p:cNvSpPr>
          <p:nvPr/>
        </p:nvSpPr>
        <p:spPr bwMode="auto">
          <a:xfrm>
            <a:off x="914400" y="152400"/>
            <a:ext cx="78486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9pPr>
          </a:lstStyle>
          <a:p>
            <a:pPr algn="ctr" eaLnBrk="1" hangingPunct="1"/>
            <a:r>
              <a:rPr lang="en-CA" b="1" dirty="0" smtClean="0">
                <a:solidFill>
                  <a:schemeClr val="accent2"/>
                </a:solidFill>
              </a:rPr>
              <a:t>accessing SWR sequence content</a:t>
            </a:r>
            <a:endParaRPr lang="en-US" dirty="0" smtClean="0">
              <a:solidFill>
                <a:srgbClr val="B6DCD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3460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540" r="12426" b="59967"/>
          <a:stretch/>
        </p:blipFill>
        <p:spPr>
          <a:xfrm>
            <a:off x="609600" y="742555"/>
            <a:ext cx="3657600" cy="27432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533400" y="959048"/>
            <a:ext cx="2133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400" dirty="0" smtClean="0"/>
              <a:t>1s</a:t>
            </a:r>
            <a:endParaRPr lang="en-CA" sz="1400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304800" y="1123950"/>
            <a:ext cx="1143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971550" y="1219200"/>
            <a:ext cx="76200" cy="2438400"/>
          </a:xfrm>
          <a:prstGeom prst="rect">
            <a:avLst/>
          </a:prstGeom>
          <a:solidFill>
            <a:srgbClr val="FFFF00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TextBox 7"/>
          <p:cNvSpPr txBox="1"/>
          <p:nvPr/>
        </p:nvSpPr>
        <p:spPr>
          <a:xfrm>
            <a:off x="-76200" y="6016823"/>
            <a:ext cx="2133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400" dirty="0" smtClean="0"/>
              <a:t>vector of spike counts</a:t>
            </a:r>
            <a:endParaRPr lang="en-CA" sz="1400" dirty="0"/>
          </a:p>
        </p:txBody>
      </p:sp>
      <p:sp>
        <p:nvSpPr>
          <p:cNvPr id="33" name="Rectangle 3"/>
          <p:cNvSpPr>
            <a:spLocks noChangeArrowheads="1"/>
          </p:cNvSpPr>
          <p:nvPr/>
        </p:nvSpPr>
        <p:spPr bwMode="auto">
          <a:xfrm>
            <a:off x="3832410" y="5275556"/>
            <a:ext cx="2066282" cy="1524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CA"/>
          </a:p>
        </p:txBody>
      </p:sp>
      <p:grpSp>
        <p:nvGrpSpPr>
          <p:cNvPr id="4" name="Group 3"/>
          <p:cNvGrpSpPr/>
          <p:nvPr/>
        </p:nvGrpSpPr>
        <p:grpSpPr>
          <a:xfrm>
            <a:off x="2288344" y="3702248"/>
            <a:ext cx="6512756" cy="2274689"/>
            <a:chOff x="912813" y="2743200"/>
            <a:chExt cx="7644521" cy="2669977"/>
          </a:xfrm>
        </p:grpSpPr>
        <p:pic>
          <p:nvPicPr>
            <p:cNvPr id="25" name="Picture 2" descr="decoding_2a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9307"/>
            <a:stretch/>
          </p:blipFill>
          <p:spPr bwMode="auto">
            <a:xfrm>
              <a:off x="912813" y="2743200"/>
              <a:ext cx="7313612" cy="25860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" name="Line 5"/>
            <p:cNvSpPr>
              <a:spLocks noChangeShapeType="1"/>
            </p:cNvSpPr>
            <p:nvPr/>
          </p:nvSpPr>
          <p:spPr bwMode="auto">
            <a:xfrm flipV="1">
              <a:off x="5715000" y="4572000"/>
              <a:ext cx="457200" cy="228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28" name="Line 6"/>
            <p:cNvSpPr>
              <a:spLocks noChangeShapeType="1"/>
            </p:cNvSpPr>
            <p:nvPr/>
          </p:nvSpPr>
          <p:spPr bwMode="auto">
            <a:xfrm>
              <a:off x="5715000" y="3200400"/>
              <a:ext cx="457200" cy="228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29" name="Rectangle 3"/>
            <p:cNvSpPr>
              <a:spLocks noChangeArrowheads="1"/>
            </p:cNvSpPr>
            <p:nvPr/>
          </p:nvSpPr>
          <p:spPr bwMode="auto">
            <a:xfrm>
              <a:off x="1120064" y="3935766"/>
              <a:ext cx="2066282" cy="152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CA"/>
            </a:p>
          </p:txBody>
        </p:sp>
        <p:sp>
          <p:nvSpPr>
            <p:cNvPr id="30" name="Rectangle 3"/>
            <p:cNvSpPr>
              <a:spLocks noChangeArrowheads="1"/>
            </p:cNvSpPr>
            <p:nvPr/>
          </p:nvSpPr>
          <p:spPr bwMode="auto">
            <a:xfrm>
              <a:off x="1061566" y="5135300"/>
              <a:ext cx="2066282" cy="152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CA"/>
            </a:p>
          </p:txBody>
        </p:sp>
        <p:sp>
          <p:nvSpPr>
            <p:cNvPr id="31" name="Rectangle 3"/>
            <p:cNvSpPr>
              <a:spLocks noChangeArrowheads="1"/>
            </p:cNvSpPr>
            <p:nvPr/>
          </p:nvSpPr>
          <p:spPr bwMode="auto">
            <a:xfrm>
              <a:off x="3738508" y="3923622"/>
              <a:ext cx="2066282" cy="152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CA"/>
            </a:p>
          </p:txBody>
        </p:sp>
        <p:sp>
          <p:nvSpPr>
            <p:cNvPr id="32" name="Rectangle 3"/>
            <p:cNvSpPr>
              <a:spLocks noChangeArrowheads="1"/>
            </p:cNvSpPr>
            <p:nvPr/>
          </p:nvSpPr>
          <p:spPr bwMode="auto">
            <a:xfrm>
              <a:off x="3680010" y="5123156"/>
              <a:ext cx="2066282" cy="152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CA"/>
            </a:p>
          </p:txBody>
        </p:sp>
        <p:sp>
          <p:nvSpPr>
            <p:cNvPr id="34" name="Rectangle 3"/>
            <p:cNvSpPr>
              <a:spLocks noChangeArrowheads="1"/>
            </p:cNvSpPr>
            <p:nvPr/>
          </p:nvSpPr>
          <p:spPr bwMode="auto">
            <a:xfrm>
              <a:off x="6491052" y="4511675"/>
              <a:ext cx="2066282" cy="152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CA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219200" y="5105400"/>
              <a:ext cx="1905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400" dirty="0" smtClean="0"/>
                <a:t>position</a:t>
              </a:r>
              <a:endParaRPr lang="en-CA" sz="1400" dirty="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3676362" y="5105399"/>
              <a:ext cx="1905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400" dirty="0" smtClean="0"/>
                <a:t>position</a:t>
              </a:r>
              <a:endParaRPr lang="en-CA" sz="1400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6345366" y="4446785"/>
              <a:ext cx="1905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400" dirty="0" smtClean="0"/>
                <a:t>position</a:t>
              </a:r>
              <a:endParaRPr lang="en-CA" sz="1400" dirty="0"/>
            </a:p>
          </p:txBody>
        </p:sp>
      </p:grpSp>
      <p:pic>
        <p:nvPicPr>
          <p:cNvPr id="1028" name="Picture 4" descr="https://latex.codecogs.com/png.latex?%5Cdpi%7B300%7D%20%5Cbegin%7Bbmatrix%7D%203%20%5C%5C%200%20%5C%5C%202%20%5C%5C%20.%20%5C%5C%20.%20%5C%5C%20.%20%5C%5C%20%5Cend%7Bbmatrix%7D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300" y="3741051"/>
            <a:ext cx="342900" cy="2086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/>
          <p:cNvCxnSpPr/>
          <p:nvPr/>
        </p:nvCxnSpPr>
        <p:spPr>
          <a:xfrm flipV="1">
            <a:off x="8210550" y="5168180"/>
            <a:ext cx="0" cy="454223"/>
          </a:xfrm>
          <a:prstGeom prst="straightConnector1">
            <a:avLst/>
          </a:prstGeom>
          <a:ln w="25400">
            <a:solidFill>
              <a:srgbClr val="00B05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7455997" y="5600700"/>
            <a:ext cx="14784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 smtClean="0">
                <a:solidFill>
                  <a:srgbClr val="00B050"/>
                </a:solidFill>
              </a:rPr>
              <a:t>actual</a:t>
            </a:r>
          </a:p>
          <a:p>
            <a:pPr algn="ctr"/>
            <a:r>
              <a:rPr lang="en-CA" dirty="0" smtClean="0">
                <a:solidFill>
                  <a:srgbClr val="00B050"/>
                </a:solidFill>
              </a:rPr>
              <a:t>(observed)</a:t>
            </a:r>
          </a:p>
          <a:p>
            <a:pPr algn="ctr"/>
            <a:r>
              <a:rPr lang="en-CA" dirty="0" smtClean="0">
                <a:solidFill>
                  <a:srgbClr val="00B050"/>
                </a:solidFill>
              </a:rPr>
              <a:t>position</a:t>
            </a:r>
            <a:endParaRPr lang="en-CA" dirty="0">
              <a:solidFill>
                <a:srgbClr val="00B05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895600" y="3135868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b="1" dirty="0" smtClean="0">
                <a:solidFill>
                  <a:schemeClr val="accent2"/>
                </a:solidFill>
              </a:rPr>
              <a:t>run</a:t>
            </a:r>
            <a:endParaRPr lang="en-CA" b="1" dirty="0">
              <a:solidFill>
                <a:schemeClr val="accent2"/>
              </a:solidFill>
            </a:endParaRPr>
          </a:p>
        </p:txBody>
      </p:sp>
      <p:sp>
        <p:nvSpPr>
          <p:cNvPr id="38" name="Text Box 7"/>
          <p:cNvSpPr txBox="1">
            <a:spLocks noChangeArrowheads="1"/>
          </p:cNvSpPr>
          <p:nvPr/>
        </p:nvSpPr>
        <p:spPr bwMode="auto">
          <a:xfrm>
            <a:off x="914400" y="152400"/>
            <a:ext cx="78486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9pPr>
          </a:lstStyle>
          <a:p>
            <a:pPr algn="ctr" eaLnBrk="1" hangingPunct="1"/>
            <a:r>
              <a:rPr lang="en-CA" b="1" dirty="0" smtClean="0">
                <a:solidFill>
                  <a:schemeClr val="accent2"/>
                </a:solidFill>
              </a:rPr>
              <a:t>accessing SWR sequence content</a:t>
            </a:r>
            <a:endParaRPr lang="en-US" dirty="0" smtClean="0">
              <a:solidFill>
                <a:srgbClr val="B6DCD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8247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540" r="12426" b="59967"/>
          <a:stretch/>
        </p:blipFill>
        <p:spPr>
          <a:xfrm>
            <a:off x="609600" y="742555"/>
            <a:ext cx="3657600" cy="27432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533400" y="959048"/>
            <a:ext cx="2133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400" dirty="0" smtClean="0"/>
              <a:t>1s</a:t>
            </a:r>
            <a:endParaRPr lang="en-CA" sz="1400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304800" y="1123950"/>
            <a:ext cx="1143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971550" y="1219200"/>
            <a:ext cx="76200" cy="2438400"/>
          </a:xfrm>
          <a:prstGeom prst="rect">
            <a:avLst/>
          </a:prstGeom>
          <a:solidFill>
            <a:srgbClr val="FFFF00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" name="Rectangle 3"/>
          <p:cNvSpPr>
            <a:spLocks noChangeArrowheads="1"/>
          </p:cNvSpPr>
          <p:nvPr/>
        </p:nvSpPr>
        <p:spPr bwMode="auto">
          <a:xfrm>
            <a:off x="3832410" y="5275556"/>
            <a:ext cx="2066282" cy="1524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CA"/>
          </a:p>
        </p:txBody>
      </p:sp>
      <p:pic>
        <p:nvPicPr>
          <p:cNvPr id="1028" name="Picture 4" descr="https://latex.codecogs.com/png.latex?%5Cdpi%7B300%7D%20%5Cbegin%7Bbmatrix%7D%203%20%5C%5C%200%20%5C%5C%202%20%5C%5C%20.%20%5C%5C%20.%20%5C%5C%20.%20%5C%5C%20%5Cend%7Bbmatrix%7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300" y="3741051"/>
            <a:ext cx="342900" cy="2086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/>
          <p:cNvCxnSpPr/>
          <p:nvPr/>
        </p:nvCxnSpPr>
        <p:spPr>
          <a:xfrm>
            <a:off x="1447800" y="4191000"/>
            <a:ext cx="542925" cy="1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790700" y="3807418"/>
            <a:ext cx="1752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 smtClean="0">
                <a:solidFill>
                  <a:schemeClr val="accent2"/>
                </a:solidFill>
              </a:rPr>
              <a:t>decoded position</a:t>
            </a:r>
          </a:p>
          <a:p>
            <a:pPr algn="ctr"/>
            <a:endParaRPr lang="en-CA" dirty="0"/>
          </a:p>
          <a:p>
            <a:pPr algn="ctr"/>
            <a:r>
              <a:rPr lang="en-CA" dirty="0" smtClean="0"/>
              <a:t>can be compared to </a:t>
            </a:r>
            <a:r>
              <a:rPr lang="en-CA" b="1" dirty="0" smtClean="0"/>
              <a:t>ground truth</a:t>
            </a:r>
          </a:p>
          <a:p>
            <a:pPr algn="ctr"/>
            <a:r>
              <a:rPr lang="en-CA" dirty="0" smtClean="0">
                <a:solidFill>
                  <a:srgbClr val="00B050"/>
                </a:solidFill>
              </a:rPr>
              <a:t>(actual position)</a:t>
            </a:r>
            <a:endParaRPr lang="en-CA" dirty="0">
              <a:solidFill>
                <a:srgbClr val="00B05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895600" y="3135868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b="1" dirty="0" smtClean="0">
                <a:solidFill>
                  <a:schemeClr val="accent2"/>
                </a:solidFill>
              </a:rPr>
              <a:t>run</a:t>
            </a:r>
            <a:endParaRPr lang="en-CA" b="1" dirty="0">
              <a:solidFill>
                <a:schemeClr val="accent2"/>
              </a:solidFill>
            </a:endParaRPr>
          </a:p>
        </p:txBody>
      </p:sp>
      <p:sp>
        <p:nvSpPr>
          <p:cNvPr id="12" name="Text Box 7"/>
          <p:cNvSpPr txBox="1">
            <a:spLocks noChangeArrowheads="1"/>
          </p:cNvSpPr>
          <p:nvPr/>
        </p:nvSpPr>
        <p:spPr bwMode="auto">
          <a:xfrm>
            <a:off x="914400" y="152400"/>
            <a:ext cx="78486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9pPr>
          </a:lstStyle>
          <a:p>
            <a:pPr algn="ctr" eaLnBrk="1" hangingPunct="1"/>
            <a:r>
              <a:rPr lang="en-CA" b="1" dirty="0" smtClean="0">
                <a:solidFill>
                  <a:schemeClr val="accent2"/>
                </a:solidFill>
              </a:rPr>
              <a:t>accessing SWR sequence content</a:t>
            </a:r>
            <a:endParaRPr lang="en-US" dirty="0" smtClean="0">
              <a:solidFill>
                <a:srgbClr val="B6DCD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4518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34" r="37447" b="55518"/>
          <a:stretch/>
        </p:blipFill>
        <p:spPr>
          <a:xfrm>
            <a:off x="5943599" y="590155"/>
            <a:ext cx="2057401" cy="3048000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 flipV="1">
            <a:off x="6781800" y="1295400"/>
            <a:ext cx="990600" cy="1911197"/>
          </a:xfrm>
          <a:prstGeom prst="line">
            <a:avLst/>
          </a:prstGeom>
          <a:ln w="50800">
            <a:solidFill>
              <a:schemeClr val="accent1">
                <a:shade val="95000"/>
                <a:satMod val="105000"/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540" r="12426" b="59967"/>
          <a:stretch/>
        </p:blipFill>
        <p:spPr>
          <a:xfrm>
            <a:off x="609600" y="742555"/>
            <a:ext cx="3657600" cy="27432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533400" y="959048"/>
            <a:ext cx="2133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400" dirty="0" smtClean="0"/>
              <a:t>1s</a:t>
            </a:r>
            <a:endParaRPr lang="en-CA" sz="1400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304800" y="1123950"/>
            <a:ext cx="1143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5791200" y="914400"/>
            <a:ext cx="2133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400" dirty="0" smtClean="0"/>
              <a:t>100ms</a:t>
            </a:r>
            <a:endParaRPr lang="en-CA" sz="1400" dirty="0"/>
          </a:p>
        </p:txBody>
      </p:sp>
      <p:cxnSp>
        <p:nvCxnSpPr>
          <p:cNvPr id="18" name="Straight Connector 17"/>
          <p:cNvCxnSpPr>
            <a:stCxn id="17" idx="1"/>
          </p:cNvCxnSpPr>
          <p:nvPr/>
        </p:nvCxnSpPr>
        <p:spPr>
          <a:xfrm flipV="1">
            <a:off x="5791200" y="1068288"/>
            <a:ext cx="723899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971550" y="1219200"/>
            <a:ext cx="76200" cy="2438400"/>
          </a:xfrm>
          <a:prstGeom prst="rect">
            <a:avLst/>
          </a:prstGeom>
          <a:solidFill>
            <a:srgbClr val="FFFF00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20" name="Picture 4" descr="https://latex.codecogs.com/png.latex?%5Cdpi%7B300%7D%20%5Cbegin%7Bbmatrix%7D%203%20%5C%5C%200%20%5C%5C%202%20%5C%5C%20.%20%5C%5C%20.%20%5C%5C%20.%20%5C%5C%20%5Cend%7Bbmatrix%7D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300" y="3741051"/>
            <a:ext cx="342900" cy="2086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Straight Arrow Connector 20"/>
          <p:cNvCxnSpPr/>
          <p:nvPr/>
        </p:nvCxnSpPr>
        <p:spPr>
          <a:xfrm>
            <a:off x="1447800" y="4191000"/>
            <a:ext cx="542925" cy="1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790700" y="3807418"/>
            <a:ext cx="1752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 smtClean="0">
                <a:solidFill>
                  <a:schemeClr val="accent2"/>
                </a:solidFill>
              </a:rPr>
              <a:t>decoded position</a:t>
            </a:r>
          </a:p>
          <a:p>
            <a:pPr algn="ctr"/>
            <a:endParaRPr lang="en-CA" dirty="0"/>
          </a:p>
          <a:p>
            <a:pPr algn="ctr"/>
            <a:r>
              <a:rPr lang="en-CA" dirty="0" smtClean="0"/>
              <a:t>can be compared to </a:t>
            </a:r>
            <a:r>
              <a:rPr lang="en-CA" b="1" dirty="0" smtClean="0"/>
              <a:t>ground truth</a:t>
            </a:r>
          </a:p>
          <a:p>
            <a:pPr algn="ctr"/>
            <a:r>
              <a:rPr lang="en-CA" dirty="0" smtClean="0">
                <a:solidFill>
                  <a:srgbClr val="00B050"/>
                </a:solidFill>
              </a:rPr>
              <a:t>(actual position)</a:t>
            </a:r>
            <a:endParaRPr lang="en-CA" dirty="0">
              <a:solidFill>
                <a:srgbClr val="00B050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7086600" y="1219200"/>
            <a:ext cx="76200" cy="2438400"/>
          </a:xfrm>
          <a:prstGeom prst="rect">
            <a:avLst/>
          </a:prstGeom>
          <a:solidFill>
            <a:srgbClr val="FFFF00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2050" name="Picture 2" descr="https://latex.codecogs.com/png.latex?%5Cdpi%7B300%7D%20%5Cbegin%7Bbmatrix%7D%200%5C%5C%201%5C%5C%201%5C%5C%20.%5C%5C%20.%5C%5C%20.%20%5Cend%7Bbmatrix%7D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3705225"/>
            <a:ext cx="370056" cy="2251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/>
          <p:cNvSpPr txBox="1"/>
          <p:nvPr/>
        </p:nvSpPr>
        <p:spPr>
          <a:xfrm>
            <a:off x="4648200" y="3807418"/>
            <a:ext cx="17526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 smtClean="0">
                <a:solidFill>
                  <a:schemeClr val="accent2"/>
                </a:solidFill>
              </a:rPr>
              <a:t>decoded position</a:t>
            </a:r>
          </a:p>
          <a:p>
            <a:pPr algn="ctr"/>
            <a:endParaRPr lang="en-CA" dirty="0"/>
          </a:p>
          <a:p>
            <a:pPr algn="ctr"/>
            <a:r>
              <a:rPr lang="en-CA" dirty="0" smtClean="0"/>
              <a:t>can be compared to ???</a:t>
            </a:r>
          </a:p>
          <a:p>
            <a:pPr algn="ctr"/>
            <a:endParaRPr lang="en-CA" dirty="0"/>
          </a:p>
          <a:p>
            <a:pPr algn="ctr"/>
            <a:r>
              <a:rPr lang="en-CA" dirty="0" smtClean="0"/>
              <a:t>(no ground truth)</a:t>
            </a:r>
          </a:p>
        </p:txBody>
      </p:sp>
      <p:cxnSp>
        <p:nvCxnSpPr>
          <p:cNvPr id="25" name="Straight Arrow Connector 24"/>
          <p:cNvCxnSpPr/>
          <p:nvPr/>
        </p:nvCxnSpPr>
        <p:spPr>
          <a:xfrm flipH="1">
            <a:off x="6153149" y="4190999"/>
            <a:ext cx="542925" cy="1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2895600" y="3097373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b="1" dirty="0" smtClean="0">
                <a:solidFill>
                  <a:schemeClr val="accent2"/>
                </a:solidFill>
              </a:rPr>
              <a:t>run</a:t>
            </a:r>
            <a:endParaRPr lang="en-CA" b="1" dirty="0">
              <a:solidFill>
                <a:schemeClr val="accent2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321297" y="837324"/>
            <a:ext cx="3869703" cy="5715876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7296150" y="2689606"/>
            <a:ext cx="1257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b="1" dirty="0" smtClean="0">
                <a:solidFill>
                  <a:schemeClr val="accent2"/>
                </a:solidFill>
              </a:rPr>
              <a:t>covert</a:t>
            </a:r>
          </a:p>
        </p:txBody>
      </p:sp>
      <p:sp>
        <p:nvSpPr>
          <p:cNvPr id="26" name="Text Box 7"/>
          <p:cNvSpPr txBox="1">
            <a:spLocks noChangeArrowheads="1"/>
          </p:cNvSpPr>
          <p:nvPr/>
        </p:nvSpPr>
        <p:spPr bwMode="auto">
          <a:xfrm>
            <a:off x="914400" y="152400"/>
            <a:ext cx="78486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9pPr>
          </a:lstStyle>
          <a:p>
            <a:pPr algn="ctr" eaLnBrk="1" hangingPunct="1"/>
            <a:r>
              <a:rPr lang="en-CA" b="1" dirty="0" smtClean="0">
                <a:solidFill>
                  <a:schemeClr val="accent2"/>
                </a:solidFill>
              </a:rPr>
              <a:t>accessing SWR sequence content</a:t>
            </a:r>
            <a:endParaRPr lang="en-US" dirty="0" smtClean="0">
              <a:solidFill>
                <a:srgbClr val="B6DCD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9450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4" descr="https://latex.codecogs.com/png.latex?%5Cdpi%7B300%7D%20%5Cbegin%7Bbmatrix%7D%203%20%5C%5C%200%20%5C%5C%202%20%5C%5C%20.%20%5C%5C%20.%20%5C%5C%20.%20%5C%5C%20%5Cend%7Bbmatrix%7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300" y="3741051"/>
            <a:ext cx="342900" cy="2086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Straight Arrow Connector 20"/>
          <p:cNvCxnSpPr/>
          <p:nvPr/>
        </p:nvCxnSpPr>
        <p:spPr>
          <a:xfrm>
            <a:off x="1447800" y="4191000"/>
            <a:ext cx="542925" cy="1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790700" y="3807418"/>
            <a:ext cx="1752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 smtClean="0">
                <a:solidFill>
                  <a:schemeClr val="accent2"/>
                </a:solidFill>
              </a:rPr>
              <a:t>decoded position</a:t>
            </a:r>
          </a:p>
          <a:p>
            <a:pPr algn="ctr"/>
            <a:endParaRPr lang="en-CA" dirty="0"/>
          </a:p>
        </p:txBody>
      </p:sp>
      <p:pic>
        <p:nvPicPr>
          <p:cNvPr id="2050" name="Picture 2" descr="https://latex.codecogs.com/png.latex?%5Cdpi%7B300%7D%20%5Cbegin%7Bbmatrix%7D%200%5C%5C%201%5C%5C%201%5C%5C%20.%5C%5C%20.%5C%5C%20.%20%5Cend%7Bbmatrix%7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3705225"/>
            <a:ext cx="370056" cy="2251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/>
          <p:cNvSpPr txBox="1"/>
          <p:nvPr/>
        </p:nvSpPr>
        <p:spPr>
          <a:xfrm>
            <a:off x="4648200" y="3807418"/>
            <a:ext cx="1752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 smtClean="0">
                <a:solidFill>
                  <a:schemeClr val="accent2"/>
                </a:solidFill>
              </a:rPr>
              <a:t>decoded position</a:t>
            </a:r>
          </a:p>
          <a:p>
            <a:pPr algn="ctr"/>
            <a:endParaRPr lang="en-CA" dirty="0"/>
          </a:p>
        </p:txBody>
      </p:sp>
      <p:cxnSp>
        <p:nvCxnSpPr>
          <p:cNvPr id="25" name="Straight Arrow Connector 24"/>
          <p:cNvCxnSpPr/>
          <p:nvPr/>
        </p:nvCxnSpPr>
        <p:spPr>
          <a:xfrm flipH="1">
            <a:off x="6153149" y="4191000"/>
            <a:ext cx="542925" cy="1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Left Brace 3"/>
          <p:cNvSpPr/>
          <p:nvPr/>
        </p:nvSpPr>
        <p:spPr>
          <a:xfrm rot="16200000">
            <a:off x="3816662" y="2355539"/>
            <a:ext cx="443876" cy="472440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TextBox 4"/>
          <p:cNvSpPr txBox="1"/>
          <p:nvPr/>
        </p:nvSpPr>
        <p:spPr>
          <a:xfrm>
            <a:off x="1790700" y="5105400"/>
            <a:ext cx="4610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 smtClean="0"/>
              <a:t>this mapping (neural code) is unlikely to be the same between overt and covert activity</a:t>
            </a:r>
            <a:endParaRPr lang="en-CA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540" r="12426" b="59967"/>
          <a:stretch/>
        </p:blipFill>
        <p:spPr>
          <a:xfrm>
            <a:off x="609600" y="742555"/>
            <a:ext cx="3657600" cy="27432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533400" y="959048"/>
            <a:ext cx="2133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400" dirty="0" smtClean="0"/>
              <a:t>1s</a:t>
            </a:r>
            <a:endParaRPr lang="en-CA" sz="1400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304800" y="1123950"/>
            <a:ext cx="1143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34" r="37447" b="55518"/>
          <a:stretch/>
        </p:blipFill>
        <p:spPr>
          <a:xfrm>
            <a:off x="5943599" y="590155"/>
            <a:ext cx="2057401" cy="3048000"/>
          </a:xfrm>
          <a:prstGeom prst="rect">
            <a:avLst/>
          </a:prstGeom>
        </p:spPr>
      </p:pic>
      <p:cxnSp>
        <p:nvCxnSpPr>
          <p:cNvPr id="23" name="Straight Connector 22"/>
          <p:cNvCxnSpPr/>
          <p:nvPr/>
        </p:nvCxnSpPr>
        <p:spPr>
          <a:xfrm flipV="1">
            <a:off x="6781800" y="1295400"/>
            <a:ext cx="990600" cy="1911197"/>
          </a:xfrm>
          <a:prstGeom prst="line">
            <a:avLst/>
          </a:prstGeom>
          <a:ln w="50800">
            <a:solidFill>
              <a:schemeClr val="accent1">
                <a:shade val="95000"/>
                <a:satMod val="105000"/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5791200" y="914400"/>
            <a:ext cx="2133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400" dirty="0" smtClean="0"/>
              <a:t>100ms</a:t>
            </a:r>
            <a:endParaRPr lang="en-CA" sz="1400" dirty="0"/>
          </a:p>
        </p:txBody>
      </p:sp>
      <p:cxnSp>
        <p:nvCxnSpPr>
          <p:cNvPr id="27" name="Straight Connector 26"/>
          <p:cNvCxnSpPr>
            <a:stCxn id="26" idx="1"/>
          </p:cNvCxnSpPr>
          <p:nvPr/>
        </p:nvCxnSpPr>
        <p:spPr>
          <a:xfrm flipV="1">
            <a:off x="5791200" y="1068288"/>
            <a:ext cx="723899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7296150" y="2689606"/>
            <a:ext cx="1257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b="1" dirty="0" smtClean="0">
                <a:solidFill>
                  <a:schemeClr val="accent2"/>
                </a:solidFill>
              </a:rPr>
              <a:t>covert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2895600" y="3135868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b="1" dirty="0" smtClean="0">
                <a:solidFill>
                  <a:schemeClr val="accent2"/>
                </a:solidFill>
              </a:rPr>
              <a:t>run</a:t>
            </a:r>
            <a:endParaRPr lang="en-CA" b="1" dirty="0">
              <a:solidFill>
                <a:schemeClr val="accent2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321297" y="837324"/>
            <a:ext cx="8594103" cy="2761165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 Box 7"/>
          <p:cNvSpPr txBox="1">
            <a:spLocks noChangeArrowheads="1"/>
          </p:cNvSpPr>
          <p:nvPr/>
        </p:nvSpPr>
        <p:spPr bwMode="auto">
          <a:xfrm>
            <a:off x="914400" y="152400"/>
            <a:ext cx="78486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9pPr>
          </a:lstStyle>
          <a:p>
            <a:pPr algn="ctr" eaLnBrk="1" hangingPunct="1"/>
            <a:r>
              <a:rPr lang="en-CA" b="1" dirty="0" smtClean="0">
                <a:solidFill>
                  <a:schemeClr val="accent2"/>
                </a:solidFill>
              </a:rPr>
              <a:t>accessing SWR sequence content</a:t>
            </a:r>
            <a:endParaRPr lang="en-US" dirty="0" smtClean="0">
              <a:solidFill>
                <a:srgbClr val="B6DCD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9284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4" descr="https://latex.codecogs.com/png.latex?%5Cdpi%7B300%7D%20%5Cbegin%7Bbmatrix%7D%203%20%5C%5C%200%20%5C%5C%202%20%5C%5C%20.%20%5C%5C%20.%20%5C%5C%20.%20%5C%5C%20%5Cend%7Bbmatrix%7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300" y="3741051"/>
            <a:ext cx="342900" cy="2086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Straight Arrow Connector 20"/>
          <p:cNvCxnSpPr/>
          <p:nvPr/>
        </p:nvCxnSpPr>
        <p:spPr>
          <a:xfrm>
            <a:off x="1447800" y="4191000"/>
            <a:ext cx="542925" cy="1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790700" y="3807418"/>
            <a:ext cx="1752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 smtClean="0">
                <a:solidFill>
                  <a:schemeClr val="accent2"/>
                </a:solidFill>
              </a:rPr>
              <a:t>decoded position</a:t>
            </a:r>
          </a:p>
          <a:p>
            <a:pPr algn="ctr"/>
            <a:endParaRPr lang="en-CA" dirty="0"/>
          </a:p>
        </p:txBody>
      </p:sp>
      <p:pic>
        <p:nvPicPr>
          <p:cNvPr id="2050" name="Picture 2" descr="https://latex.codecogs.com/png.latex?%5Cdpi%7B300%7D%20%5Cbegin%7Bbmatrix%7D%200%5C%5C%201%5C%5C%201%5C%5C%20.%5C%5C%20.%5C%5C%20.%20%5Cend%7Bbmatrix%7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3705225"/>
            <a:ext cx="370056" cy="2251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/>
          <p:cNvSpPr txBox="1"/>
          <p:nvPr/>
        </p:nvSpPr>
        <p:spPr>
          <a:xfrm>
            <a:off x="4648200" y="3807418"/>
            <a:ext cx="1752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 smtClean="0">
                <a:solidFill>
                  <a:schemeClr val="accent2"/>
                </a:solidFill>
              </a:rPr>
              <a:t>decoded position</a:t>
            </a:r>
          </a:p>
          <a:p>
            <a:pPr algn="ctr"/>
            <a:endParaRPr lang="en-CA" dirty="0"/>
          </a:p>
        </p:txBody>
      </p:sp>
      <p:cxnSp>
        <p:nvCxnSpPr>
          <p:cNvPr id="25" name="Straight Arrow Connector 24"/>
          <p:cNvCxnSpPr/>
          <p:nvPr/>
        </p:nvCxnSpPr>
        <p:spPr>
          <a:xfrm flipH="1">
            <a:off x="6153149" y="4191000"/>
            <a:ext cx="542925" cy="1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Left Brace 3"/>
          <p:cNvSpPr/>
          <p:nvPr/>
        </p:nvSpPr>
        <p:spPr>
          <a:xfrm rot="16200000">
            <a:off x="3816662" y="2355539"/>
            <a:ext cx="443876" cy="472440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TextBox 4"/>
          <p:cNvSpPr txBox="1"/>
          <p:nvPr/>
        </p:nvSpPr>
        <p:spPr>
          <a:xfrm>
            <a:off x="1790700" y="5105400"/>
            <a:ext cx="46101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 smtClean="0"/>
              <a:t>this mapping (neural code) is unlikely to be the same between overt and covert activity</a:t>
            </a:r>
          </a:p>
          <a:p>
            <a:pPr algn="ctr"/>
            <a:endParaRPr lang="en-CA" dirty="0"/>
          </a:p>
          <a:p>
            <a:pPr algn="ctr"/>
            <a:r>
              <a:rPr lang="en-CA" dirty="0" smtClean="0"/>
              <a:t>least we can do: </a:t>
            </a:r>
            <a:r>
              <a:rPr lang="en-CA" b="1" dirty="0" smtClean="0"/>
              <a:t>optimize for generalization </a:t>
            </a:r>
            <a:r>
              <a:rPr lang="en-CA" dirty="0" smtClean="0"/>
              <a:t>(i.e. cross-validation; performance on held out data)</a:t>
            </a:r>
            <a:endParaRPr lang="en-CA" dirty="0"/>
          </a:p>
          <a:p>
            <a:pPr algn="ctr"/>
            <a:endParaRPr lang="en-CA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540" r="12426" b="59967"/>
          <a:stretch/>
        </p:blipFill>
        <p:spPr>
          <a:xfrm>
            <a:off x="609600" y="742555"/>
            <a:ext cx="3657600" cy="27432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533400" y="959048"/>
            <a:ext cx="2133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400" dirty="0" smtClean="0"/>
              <a:t>1s</a:t>
            </a:r>
            <a:endParaRPr lang="en-CA" sz="1400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304800" y="1123950"/>
            <a:ext cx="1143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34" r="37447" b="55518"/>
          <a:stretch/>
        </p:blipFill>
        <p:spPr>
          <a:xfrm>
            <a:off x="5943599" y="590155"/>
            <a:ext cx="2057401" cy="3048000"/>
          </a:xfrm>
          <a:prstGeom prst="rect">
            <a:avLst/>
          </a:prstGeom>
        </p:spPr>
      </p:pic>
      <p:cxnSp>
        <p:nvCxnSpPr>
          <p:cNvPr id="23" name="Straight Connector 22"/>
          <p:cNvCxnSpPr/>
          <p:nvPr/>
        </p:nvCxnSpPr>
        <p:spPr>
          <a:xfrm flipV="1">
            <a:off x="6781800" y="1295400"/>
            <a:ext cx="990600" cy="1911197"/>
          </a:xfrm>
          <a:prstGeom prst="line">
            <a:avLst/>
          </a:prstGeom>
          <a:ln w="50800">
            <a:solidFill>
              <a:schemeClr val="accent1">
                <a:shade val="95000"/>
                <a:satMod val="105000"/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5791200" y="914400"/>
            <a:ext cx="2133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400" dirty="0" smtClean="0"/>
              <a:t>100ms</a:t>
            </a:r>
            <a:endParaRPr lang="en-CA" sz="1400" dirty="0"/>
          </a:p>
        </p:txBody>
      </p:sp>
      <p:cxnSp>
        <p:nvCxnSpPr>
          <p:cNvPr id="27" name="Straight Connector 26"/>
          <p:cNvCxnSpPr>
            <a:stCxn id="26" idx="1"/>
          </p:cNvCxnSpPr>
          <p:nvPr/>
        </p:nvCxnSpPr>
        <p:spPr>
          <a:xfrm flipV="1">
            <a:off x="5791200" y="1068288"/>
            <a:ext cx="723899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7296150" y="2689606"/>
            <a:ext cx="1257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b="1" dirty="0" smtClean="0">
                <a:solidFill>
                  <a:schemeClr val="accent2"/>
                </a:solidFill>
              </a:rPr>
              <a:t>covert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2895600" y="3135868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b="1" dirty="0" smtClean="0">
                <a:solidFill>
                  <a:schemeClr val="accent2"/>
                </a:solidFill>
              </a:rPr>
              <a:t>run</a:t>
            </a:r>
            <a:endParaRPr lang="en-CA" b="1" dirty="0">
              <a:solidFill>
                <a:schemeClr val="accent2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321297" y="837324"/>
            <a:ext cx="8594103" cy="2761165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 Box 7"/>
          <p:cNvSpPr txBox="1">
            <a:spLocks noChangeArrowheads="1"/>
          </p:cNvSpPr>
          <p:nvPr/>
        </p:nvSpPr>
        <p:spPr bwMode="auto">
          <a:xfrm>
            <a:off x="914400" y="152400"/>
            <a:ext cx="78486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9pPr>
          </a:lstStyle>
          <a:p>
            <a:pPr algn="ctr" eaLnBrk="1" hangingPunct="1"/>
            <a:r>
              <a:rPr lang="en-CA" b="1" dirty="0" smtClean="0">
                <a:solidFill>
                  <a:schemeClr val="accent2"/>
                </a:solidFill>
              </a:rPr>
              <a:t>accessing SWR sequence content</a:t>
            </a:r>
            <a:endParaRPr lang="en-US" dirty="0" smtClean="0">
              <a:solidFill>
                <a:srgbClr val="B6DCD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9254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95" r="63291" b="51029"/>
          <a:stretch/>
        </p:blipFill>
        <p:spPr>
          <a:xfrm>
            <a:off x="533400" y="914400"/>
            <a:ext cx="1752600" cy="1676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95" t="46745" r="63291" b="4284"/>
          <a:stretch/>
        </p:blipFill>
        <p:spPr>
          <a:xfrm>
            <a:off x="3581400" y="914400"/>
            <a:ext cx="1752600" cy="1676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077" t="46745" r="5543" b="4284"/>
          <a:stretch/>
        </p:blipFill>
        <p:spPr>
          <a:xfrm>
            <a:off x="6781800" y="912446"/>
            <a:ext cx="1828800" cy="1676400"/>
          </a:xfrm>
          <a:prstGeom prst="rect">
            <a:avLst/>
          </a:prstGeom>
        </p:spPr>
      </p:pic>
      <p:sp>
        <p:nvSpPr>
          <p:cNvPr id="7" name="Text Box 14"/>
          <p:cNvSpPr txBox="1">
            <a:spLocks noChangeArrowheads="1"/>
          </p:cNvSpPr>
          <p:nvPr/>
        </p:nvSpPr>
        <p:spPr bwMode="auto">
          <a:xfrm>
            <a:off x="76200" y="6494583"/>
            <a:ext cx="4343400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 dirty="0" smtClean="0">
                <a:solidFill>
                  <a:schemeClr val="bg2"/>
                </a:solidFill>
              </a:rPr>
              <a:t>van der Meer, Carey, Tanaka (2017) </a:t>
            </a:r>
            <a:r>
              <a:rPr lang="en-US" sz="1400" i="1" dirty="0" smtClean="0">
                <a:solidFill>
                  <a:schemeClr val="bg2"/>
                </a:solidFill>
              </a:rPr>
              <a:t>Hippocampus</a:t>
            </a:r>
            <a:endParaRPr lang="en-US" sz="1400" dirty="0">
              <a:solidFill>
                <a:schemeClr val="bg2"/>
              </a:solidFill>
            </a:endParaRPr>
          </a:p>
        </p:txBody>
      </p:sp>
      <p:sp>
        <p:nvSpPr>
          <p:cNvPr id="9" name="Text Box 7"/>
          <p:cNvSpPr txBox="1">
            <a:spLocks noChangeArrowheads="1"/>
          </p:cNvSpPr>
          <p:nvPr/>
        </p:nvSpPr>
        <p:spPr bwMode="auto">
          <a:xfrm>
            <a:off x="914400" y="152400"/>
            <a:ext cx="78486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9pPr>
          </a:lstStyle>
          <a:p>
            <a:pPr algn="ctr" eaLnBrk="1" hangingPunct="1"/>
            <a:r>
              <a:rPr lang="en-CA" b="1" dirty="0" smtClean="0">
                <a:solidFill>
                  <a:schemeClr val="accent2"/>
                </a:solidFill>
              </a:rPr>
              <a:t>decoding with and without cross-validation</a:t>
            </a:r>
            <a:endParaRPr lang="en-US" dirty="0" smtClean="0">
              <a:solidFill>
                <a:srgbClr val="B6DCD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0595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95" r="63291" b="51029"/>
          <a:stretch/>
        </p:blipFill>
        <p:spPr>
          <a:xfrm>
            <a:off x="533400" y="914400"/>
            <a:ext cx="1752600" cy="1676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95" t="46745" r="63291" b="4284"/>
          <a:stretch/>
        </p:blipFill>
        <p:spPr>
          <a:xfrm>
            <a:off x="3581400" y="914400"/>
            <a:ext cx="1752600" cy="1676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077" t="46745" r="5543" b="4284"/>
          <a:stretch/>
        </p:blipFill>
        <p:spPr>
          <a:xfrm>
            <a:off x="6781800" y="912446"/>
            <a:ext cx="1828800" cy="16764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520"/>
          <a:stretch/>
        </p:blipFill>
        <p:spPr>
          <a:xfrm>
            <a:off x="152400" y="2934194"/>
            <a:ext cx="2895600" cy="2445259"/>
          </a:xfrm>
          <a:prstGeom prst="rect">
            <a:avLst/>
          </a:prstGeom>
        </p:spPr>
      </p:pic>
      <p:sp>
        <p:nvSpPr>
          <p:cNvPr id="12" name="Text Box 7"/>
          <p:cNvSpPr txBox="1">
            <a:spLocks noChangeArrowheads="1"/>
          </p:cNvSpPr>
          <p:nvPr/>
        </p:nvSpPr>
        <p:spPr bwMode="auto">
          <a:xfrm>
            <a:off x="914400" y="152400"/>
            <a:ext cx="78486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9pPr>
          </a:lstStyle>
          <a:p>
            <a:pPr algn="ctr" eaLnBrk="1" hangingPunct="1"/>
            <a:r>
              <a:rPr lang="en-CA" b="1" dirty="0" smtClean="0">
                <a:solidFill>
                  <a:schemeClr val="accent2"/>
                </a:solidFill>
              </a:rPr>
              <a:t>decoding with and without cross-validation</a:t>
            </a:r>
            <a:endParaRPr lang="en-US" dirty="0" smtClean="0">
              <a:solidFill>
                <a:srgbClr val="B6DCDF"/>
              </a:solidFill>
            </a:endParaRPr>
          </a:p>
        </p:txBody>
      </p:sp>
      <p:sp>
        <p:nvSpPr>
          <p:cNvPr id="8" name="Text Box 14"/>
          <p:cNvSpPr txBox="1">
            <a:spLocks noChangeArrowheads="1"/>
          </p:cNvSpPr>
          <p:nvPr/>
        </p:nvSpPr>
        <p:spPr bwMode="auto">
          <a:xfrm>
            <a:off x="76200" y="6494583"/>
            <a:ext cx="4343400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 dirty="0" smtClean="0">
                <a:solidFill>
                  <a:schemeClr val="bg2"/>
                </a:solidFill>
              </a:rPr>
              <a:t>van der Meer, Carey, Tanaka (2017) </a:t>
            </a:r>
            <a:r>
              <a:rPr lang="en-US" sz="1400" i="1" dirty="0" smtClean="0">
                <a:solidFill>
                  <a:schemeClr val="bg2"/>
                </a:solidFill>
              </a:rPr>
              <a:t>Hippocampus</a:t>
            </a:r>
            <a:endParaRPr lang="en-US" sz="14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6118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95" r="63291" b="51029"/>
          <a:stretch/>
        </p:blipFill>
        <p:spPr>
          <a:xfrm>
            <a:off x="533400" y="914400"/>
            <a:ext cx="1752600" cy="1676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95" t="46745" r="63291" b="4284"/>
          <a:stretch/>
        </p:blipFill>
        <p:spPr>
          <a:xfrm>
            <a:off x="3581400" y="914400"/>
            <a:ext cx="1752600" cy="1676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077" t="46745" r="5543" b="4284"/>
          <a:stretch/>
        </p:blipFill>
        <p:spPr>
          <a:xfrm>
            <a:off x="6781800" y="912446"/>
            <a:ext cx="1828800" cy="16764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2934194"/>
            <a:ext cx="8648700" cy="244525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03442" y="5613852"/>
            <a:ext cx="77466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 smtClean="0"/>
              <a:t>cross-validated and same-trial decoding result in different mean decoding errors</a:t>
            </a:r>
            <a:endParaRPr lang="en-CA" dirty="0"/>
          </a:p>
        </p:txBody>
      </p:sp>
      <p:sp>
        <p:nvSpPr>
          <p:cNvPr id="12" name="Text Box 14"/>
          <p:cNvSpPr txBox="1">
            <a:spLocks noChangeArrowheads="1"/>
          </p:cNvSpPr>
          <p:nvPr/>
        </p:nvSpPr>
        <p:spPr bwMode="auto">
          <a:xfrm>
            <a:off x="76200" y="6494583"/>
            <a:ext cx="4343400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 dirty="0" smtClean="0">
                <a:solidFill>
                  <a:schemeClr val="bg2"/>
                </a:solidFill>
              </a:rPr>
              <a:t>van der Meer, Carey, Tanaka (2017) </a:t>
            </a:r>
            <a:r>
              <a:rPr lang="en-US" sz="1400" i="1" dirty="0" smtClean="0">
                <a:solidFill>
                  <a:schemeClr val="bg2"/>
                </a:solidFill>
              </a:rPr>
              <a:t>Hippocampus</a:t>
            </a:r>
            <a:endParaRPr lang="en-US" sz="1400" dirty="0">
              <a:solidFill>
                <a:schemeClr val="bg2"/>
              </a:solidFill>
            </a:endParaRPr>
          </a:p>
        </p:txBody>
      </p:sp>
      <p:sp>
        <p:nvSpPr>
          <p:cNvPr id="13" name="Text Box 7"/>
          <p:cNvSpPr txBox="1">
            <a:spLocks noChangeArrowheads="1"/>
          </p:cNvSpPr>
          <p:nvPr/>
        </p:nvSpPr>
        <p:spPr bwMode="auto">
          <a:xfrm>
            <a:off x="914400" y="152400"/>
            <a:ext cx="78486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9pPr>
          </a:lstStyle>
          <a:p>
            <a:pPr algn="ctr" eaLnBrk="1" hangingPunct="1"/>
            <a:r>
              <a:rPr lang="en-CA" b="1" dirty="0" smtClean="0">
                <a:solidFill>
                  <a:schemeClr val="accent2"/>
                </a:solidFill>
              </a:rPr>
              <a:t>decoding with and without cross-validation</a:t>
            </a:r>
            <a:endParaRPr lang="en-US" dirty="0" smtClean="0">
              <a:solidFill>
                <a:srgbClr val="B6DCD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8217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6866" name="Object 2"/>
          <p:cNvGraphicFramePr>
            <a:graphicFrameLocks noChangeAspect="1"/>
          </p:cNvGraphicFramePr>
          <p:nvPr/>
        </p:nvGraphicFramePr>
        <p:xfrm>
          <a:off x="1" y="451614"/>
          <a:ext cx="3810000" cy="64063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" name="Image" r:id="rId4" imgW="2716118" imgH="4568598" progId="">
                  <p:embed/>
                </p:oleObj>
              </mc:Choice>
              <mc:Fallback>
                <p:oleObj name="Image" r:id="rId4" imgW="2716118" imgH="4568598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" y="451614"/>
                        <a:ext cx="3810000" cy="640638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868" name="Object 4"/>
          <p:cNvGraphicFramePr>
            <a:graphicFrameLocks noChangeAspect="1"/>
          </p:cNvGraphicFramePr>
          <p:nvPr/>
        </p:nvGraphicFramePr>
        <p:xfrm>
          <a:off x="6858000" y="304800"/>
          <a:ext cx="2033588" cy="6248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9" name="Image" r:id="rId6" imgW="1357887" imgH="4170732" progId="">
                  <p:embed/>
                </p:oleObj>
              </mc:Choice>
              <mc:Fallback>
                <p:oleObj name="Image" r:id="rId6" imgW="1357887" imgH="4170732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0" y="304800"/>
                        <a:ext cx="2033588" cy="6248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4114800" y="5983955"/>
            <a:ext cx="27991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400" dirty="0" err="1" smtClean="0">
                <a:solidFill>
                  <a:srgbClr val="7F7F7F"/>
                </a:solidFill>
                <a:latin typeface="Helvetica"/>
              </a:rPr>
              <a:t>Georgopoulos</a:t>
            </a:r>
            <a:r>
              <a:rPr lang="en-US" sz="1400" dirty="0" smtClean="0">
                <a:solidFill>
                  <a:srgbClr val="7F7F7F"/>
                </a:solidFill>
                <a:latin typeface="Helvetica"/>
              </a:rPr>
              <a:t>, A.P. (1989) Science 243:234-237</a:t>
            </a:r>
            <a:endParaRPr lang="en-CA" sz="1400" dirty="0">
              <a:solidFill>
                <a:srgbClr val="7F7F7F"/>
              </a:solidFill>
              <a:latin typeface="Helvetic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52400" y="152400"/>
            <a:ext cx="70006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400" b="1" dirty="0" smtClean="0">
                <a:solidFill>
                  <a:srgbClr val="1F497D"/>
                </a:solidFill>
                <a:latin typeface="Helvetica"/>
              </a:rPr>
              <a:t>mental rotation of the neural population vector</a:t>
            </a:r>
            <a:endParaRPr lang="en-CA" sz="2400" b="1" dirty="0">
              <a:solidFill>
                <a:srgbClr val="1F497D"/>
              </a:solidFill>
              <a:latin typeface="Helvetic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114800" y="1340768"/>
            <a:ext cx="23622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prstClr val="black"/>
                </a:solidFill>
                <a:latin typeface="Helvetica"/>
              </a:rPr>
              <a:t>In this task, a monkey had to make a movement 90 degrees from a cued direction. 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Helvetic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prstClr val="black"/>
                </a:solidFill>
                <a:latin typeface="Helvetica"/>
              </a:rPr>
              <a:t>Under these conditions, the movement vector initially points in the direction of the cue then rotates to the direction of the actual movement.</a:t>
            </a:r>
            <a:endParaRPr lang="en-CA" dirty="0">
              <a:solidFill>
                <a:prstClr val="black"/>
              </a:solidFill>
              <a:latin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219111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803"/>
          <a:stretch/>
        </p:blipFill>
        <p:spPr>
          <a:xfrm>
            <a:off x="514308" y="1066800"/>
            <a:ext cx="8115384" cy="39624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98692" y="5161727"/>
            <a:ext cx="77466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 smtClean="0"/>
              <a:t>cross-validated and same-trial decoding result in different distributions of decoding accuracy over space</a:t>
            </a:r>
          </a:p>
          <a:p>
            <a:pPr algn="ctr"/>
            <a:endParaRPr lang="en-CA" dirty="0" smtClean="0"/>
          </a:p>
          <a:p>
            <a:pPr algn="ctr"/>
            <a:r>
              <a:rPr lang="en-CA" dirty="0" smtClean="0"/>
              <a:t>cross-validated decoding is a better </a:t>
            </a:r>
            <a:r>
              <a:rPr lang="en-CA" b="1" dirty="0" smtClean="0"/>
              <a:t>null hypothesis for replay content</a:t>
            </a:r>
            <a:r>
              <a:rPr lang="en-CA" dirty="0"/>
              <a:t>!</a:t>
            </a:r>
          </a:p>
        </p:txBody>
      </p:sp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914400" y="152400"/>
            <a:ext cx="78486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9pPr>
          </a:lstStyle>
          <a:p>
            <a:pPr algn="ctr" eaLnBrk="1" hangingPunct="1"/>
            <a:r>
              <a:rPr lang="en-CA" b="1" dirty="0" smtClean="0">
                <a:solidFill>
                  <a:schemeClr val="accent2"/>
                </a:solidFill>
              </a:rPr>
              <a:t>null hypotheses for SWR sequence content</a:t>
            </a:r>
            <a:endParaRPr lang="en-US" dirty="0" smtClean="0">
              <a:solidFill>
                <a:srgbClr val="B6DCDF"/>
              </a:solidFill>
            </a:endParaRPr>
          </a:p>
        </p:txBody>
      </p:sp>
      <p:sp>
        <p:nvSpPr>
          <p:cNvPr id="8" name="Text Box 14"/>
          <p:cNvSpPr txBox="1">
            <a:spLocks noChangeArrowheads="1"/>
          </p:cNvSpPr>
          <p:nvPr/>
        </p:nvSpPr>
        <p:spPr bwMode="auto">
          <a:xfrm>
            <a:off x="76200" y="6494583"/>
            <a:ext cx="4343400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 dirty="0" smtClean="0">
                <a:solidFill>
                  <a:schemeClr val="bg2"/>
                </a:solidFill>
              </a:rPr>
              <a:t>van der Meer, Carey, Tanaka (2017) </a:t>
            </a:r>
            <a:r>
              <a:rPr lang="en-US" sz="1400" i="1" dirty="0" smtClean="0">
                <a:solidFill>
                  <a:schemeClr val="bg2"/>
                </a:solidFill>
              </a:rPr>
              <a:t>Hippocampus</a:t>
            </a:r>
            <a:endParaRPr lang="en-US" sz="14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186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635384" y="197766"/>
            <a:ext cx="787323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1" hangingPunct="1"/>
            <a:r>
              <a:rPr lang="en-CA" b="1" dirty="0" smtClean="0">
                <a:solidFill>
                  <a:schemeClr val="accent2"/>
                </a:solidFill>
              </a:rPr>
              <a:t>overfitting alone does not explain temporal distance effects on decoding error</a:t>
            </a:r>
            <a:endParaRPr lang="en-CA" b="1" dirty="0">
              <a:solidFill>
                <a:schemeClr val="accent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894"/>
          <a:stretch/>
        </p:blipFill>
        <p:spPr>
          <a:xfrm>
            <a:off x="838200" y="1295640"/>
            <a:ext cx="3876815" cy="44704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181600" y="1317998"/>
            <a:ext cx="34290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 smtClean="0"/>
              <a:t>if </a:t>
            </a:r>
            <a:r>
              <a:rPr lang="en-CA" dirty="0" smtClean="0">
                <a:solidFill>
                  <a:schemeClr val="accent2"/>
                </a:solidFill>
              </a:rPr>
              <a:t>overfitting</a:t>
            </a:r>
            <a:r>
              <a:rPr lang="en-CA" dirty="0" smtClean="0"/>
              <a:t> of trial-unique noise was the only cause of decoding error, then decoding error should not depend on which trial is used for decoding…</a:t>
            </a:r>
          </a:p>
          <a:p>
            <a:pPr algn="ctr"/>
            <a:endParaRPr lang="en-CA" dirty="0"/>
          </a:p>
          <a:p>
            <a:pPr algn="ctr"/>
            <a:endParaRPr lang="en-CA" dirty="0" smtClean="0"/>
          </a:p>
          <a:p>
            <a:pPr algn="ctr"/>
            <a:r>
              <a:rPr lang="en-CA" dirty="0" smtClean="0"/>
              <a:t>but decoding error continues to depend on “trial distance” even after regressing out contributions of behavioral variables</a:t>
            </a:r>
            <a:endParaRPr lang="en-CA" dirty="0"/>
          </a:p>
          <a:p>
            <a:pPr algn="ctr"/>
            <a:endParaRPr lang="en-CA" dirty="0" smtClean="0"/>
          </a:p>
          <a:p>
            <a:pPr algn="ctr"/>
            <a:r>
              <a:rPr lang="en-CA" dirty="0" smtClean="0">
                <a:sym typeface="Wingdings" panose="05000000000000000000" pitchFamily="2" charset="2"/>
              </a:rPr>
              <a:t> suggests encoding of </a:t>
            </a:r>
            <a:r>
              <a:rPr lang="en-CA" dirty="0" smtClean="0">
                <a:solidFill>
                  <a:schemeClr val="accent2"/>
                </a:solidFill>
                <a:sym typeface="Wingdings" panose="05000000000000000000" pitchFamily="2" charset="2"/>
              </a:rPr>
              <a:t>temporal context</a:t>
            </a:r>
            <a:r>
              <a:rPr lang="en-CA" dirty="0" smtClean="0">
                <a:sym typeface="Wingdings" panose="05000000000000000000" pitchFamily="2" charset="2"/>
              </a:rPr>
              <a:t>?</a:t>
            </a:r>
            <a:endParaRPr lang="en-CA" dirty="0"/>
          </a:p>
        </p:txBody>
      </p:sp>
      <p:sp>
        <p:nvSpPr>
          <p:cNvPr id="6" name="Text Box 14"/>
          <p:cNvSpPr txBox="1">
            <a:spLocks noChangeArrowheads="1"/>
          </p:cNvSpPr>
          <p:nvPr/>
        </p:nvSpPr>
        <p:spPr bwMode="auto">
          <a:xfrm>
            <a:off x="76200" y="6494583"/>
            <a:ext cx="4343400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dirty="0" smtClean="0">
                <a:solidFill>
                  <a:schemeClr val="bg2"/>
                </a:solidFill>
              </a:rPr>
              <a:t>van der Meer, Carey, Tanaka (2017) </a:t>
            </a:r>
            <a:r>
              <a:rPr lang="en-US" sz="1200" i="1" dirty="0" smtClean="0">
                <a:solidFill>
                  <a:schemeClr val="bg2"/>
                </a:solidFill>
              </a:rPr>
              <a:t>Hippocampus</a:t>
            </a:r>
            <a:endParaRPr lang="en-US" sz="12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863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635384" y="197766"/>
            <a:ext cx="78732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1" hangingPunct="1"/>
            <a:r>
              <a:rPr lang="en-CA" b="1" dirty="0" smtClean="0">
                <a:solidFill>
                  <a:schemeClr val="accent2"/>
                </a:solidFill>
              </a:rPr>
              <a:t>what contributes to cross-validated decoding error?</a:t>
            </a:r>
            <a:endParaRPr lang="en-CA" b="1" dirty="0">
              <a:solidFill>
                <a:schemeClr val="accent2"/>
              </a:solidFill>
            </a:endParaRPr>
          </a:p>
        </p:txBody>
      </p:sp>
      <p:sp>
        <p:nvSpPr>
          <p:cNvPr id="6" name="Text Box 14"/>
          <p:cNvSpPr txBox="1">
            <a:spLocks noChangeArrowheads="1"/>
          </p:cNvSpPr>
          <p:nvPr/>
        </p:nvSpPr>
        <p:spPr bwMode="auto">
          <a:xfrm>
            <a:off x="76200" y="6494583"/>
            <a:ext cx="4343400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dirty="0" smtClean="0">
                <a:solidFill>
                  <a:schemeClr val="bg2"/>
                </a:solidFill>
              </a:rPr>
              <a:t>van der Meer, Carey, Tanaka (2017) </a:t>
            </a:r>
            <a:r>
              <a:rPr lang="en-US" sz="1200" i="1" dirty="0" smtClean="0">
                <a:solidFill>
                  <a:schemeClr val="bg2"/>
                </a:solidFill>
              </a:rPr>
              <a:t>Hippocampus</a:t>
            </a:r>
            <a:endParaRPr lang="en-US" sz="1200" dirty="0">
              <a:solidFill>
                <a:schemeClr val="bg2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1184896"/>
            <a:ext cx="6228170" cy="469188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779" b="65432"/>
          <a:stretch/>
        </p:blipFill>
        <p:spPr>
          <a:xfrm>
            <a:off x="-76200" y="2464040"/>
            <a:ext cx="2533692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549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 txBox="1">
            <a:spLocks noChangeArrowheads="1"/>
          </p:cNvSpPr>
          <p:nvPr/>
        </p:nvSpPr>
        <p:spPr>
          <a:xfrm>
            <a:off x="533400" y="1066800"/>
            <a:ext cx="8229600" cy="43434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Helvetica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Helvetica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Helvetica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Helvetica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Helvetica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Helvetica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Helvetica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Helvetica" pitchFamily="34" charset="0"/>
              </a:defRPr>
            </a:lvl9pPr>
          </a:lstStyle>
          <a:p>
            <a:pPr eaLnBrk="1" hangingPunct="1"/>
            <a:endParaRPr lang="en-GB" sz="1800" b="1" kern="0" dirty="0">
              <a:solidFill>
                <a:schemeClr val="accent2"/>
              </a:solidFill>
            </a:endParaRPr>
          </a:p>
          <a:p>
            <a:pPr eaLnBrk="1" hangingPunct="1"/>
            <a:endParaRPr lang="en-GB" sz="1800" b="1" kern="0" dirty="0" smtClean="0">
              <a:solidFill>
                <a:schemeClr val="accent2"/>
              </a:solidFill>
            </a:endParaRPr>
          </a:p>
          <a:p>
            <a:pPr eaLnBrk="1" hangingPunct="1"/>
            <a:r>
              <a:rPr lang="en-GB" sz="1800" b="1" kern="0" dirty="0" smtClean="0">
                <a:solidFill>
                  <a:schemeClr val="tx1"/>
                </a:solidFill>
              </a:rPr>
              <a:t>what </a:t>
            </a:r>
            <a:r>
              <a:rPr lang="en-GB" sz="1800" b="1" kern="0" dirty="0" smtClean="0">
                <a:solidFill>
                  <a:schemeClr val="tx1"/>
                </a:solidFill>
              </a:rPr>
              <a:t>is the correct null hypothesis for SWR-sequence content?</a:t>
            </a:r>
          </a:p>
          <a:p>
            <a:pPr eaLnBrk="1" hangingPunct="1"/>
            <a:r>
              <a:rPr lang="en-GB" sz="1800" kern="0" dirty="0" smtClean="0">
                <a:solidFill>
                  <a:schemeClr val="bg2"/>
                </a:solidFill>
              </a:rPr>
              <a:t>(published)</a:t>
            </a:r>
          </a:p>
          <a:p>
            <a:pPr marL="342900" indent="-342900" eaLnBrk="1" hangingPunct="1">
              <a:buAutoNum type="arabicParenR"/>
            </a:pPr>
            <a:endParaRPr lang="en-GB" sz="1800" b="1" kern="0" dirty="0" smtClean="0">
              <a:solidFill>
                <a:schemeClr val="tx1"/>
              </a:solidFill>
            </a:endParaRPr>
          </a:p>
          <a:p>
            <a:pPr eaLnBrk="1" hangingPunct="1"/>
            <a:r>
              <a:rPr lang="en-GB" sz="1800" b="1" kern="0" dirty="0" smtClean="0">
                <a:solidFill>
                  <a:srgbClr val="FF0000"/>
                </a:solidFill>
              </a:rPr>
              <a:t>decoding accuracy obtained from cross-validated decoding, which is different from that obtained from tautological decoding</a:t>
            </a:r>
            <a:r>
              <a:rPr lang="en-GB" sz="1800" b="1" kern="0" dirty="0" smtClean="0">
                <a:solidFill>
                  <a:srgbClr val="FF0000"/>
                </a:solidFill>
              </a:rPr>
              <a:t>!</a:t>
            </a:r>
            <a:endParaRPr lang="en-GB" sz="1800" b="1" kern="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2323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5" descr="experimental_levels_preps_ENSREC"/>
          <p:cNvPicPr>
            <a:picLocks noChangeAspect="1" noChangeArrowheads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9144000" cy="6858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67604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ChangeArrowheads="1"/>
          </p:cNvSpPr>
          <p:nvPr/>
        </p:nvSpPr>
        <p:spPr bwMode="auto">
          <a:xfrm>
            <a:off x="0" y="0"/>
            <a:ext cx="1828800" cy="914400"/>
          </a:xfrm>
          <a:prstGeom prst="rect">
            <a:avLst/>
          </a:prstGeom>
          <a:solidFill>
            <a:srgbClr val="99CC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eaLnBrk="1" hangingPunct="1"/>
            <a:endParaRPr lang="en-CA" altLang="en-US">
              <a:latin typeface="Arial" panose="020B0604020202020204" pitchFamily="34" charset="0"/>
            </a:endParaRPr>
          </a:p>
        </p:txBody>
      </p:sp>
      <p:sp>
        <p:nvSpPr>
          <p:cNvPr id="39939" name="Rectangle 3"/>
          <p:cNvSpPr>
            <a:spLocks noChangeArrowheads="1"/>
          </p:cNvSpPr>
          <p:nvPr/>
        </p:nvSpPr>
        <p:spPr bwMode="auto">
          <a:xfrm>
            <a:off x="0" y="914400"/>
            <a:ext cx="1828800" cy="914400"/>
          </a:xfrm>
          <a:prstGeom prst="rect">
            <a:avLst/>
          </a:prstGeom>
          <a:solidFill>
            <a:srgbClr val="B4E63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eaLnBrk="1" hangingPunct="1"/>
            <a:endParaRPr lang="en-CA" altLang="en-US">
              <a:latin typeface="Arial" panose="020B0604020202020204" pitchFamily="34" charset="0"/>
            </a:endParaRPr>
          </a:p>
        </p:txBody>
      </p:sp>
      <p:sp>
        <p:nvSpPr>
          <p:cNvPr id="39940" name="Rectangle 4"/>
          <p:cNvSpPr>
            <a:spLocks noChangeArrowheads="1"/>
          </p:cNvSpPr>
          <p:nvPr/>
        </p:nvSpPr>
        <p:spPr bwMode="auto">
          <a:xfrm>
            <a:off x="0" y="1828800"/>
            <a:ext cx="1828800" cy="914400"/>
          </a:xfrm>
          <a:prstGeom prst="rect">
            <a:avLst/>
          </a:prstGeom>
          <a:solidFill>
            <a:srgbClr val="B4E63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eaLnBrk="1" hangingPunct="1"/>
            <a:endParaRPr lang="en-CA" altLang="en-US">
              <a:latin typeface="Arial" panose="020B0604020202020204" pitchFamily="34" charset="0"/>
            </a:endParaRPr>
          </a:p>
        </p:txBody>
      </p:sp>
      <p:sp>
        <p:nvSpPr>
          <p:cNvPr id="39941" name="Rectangle 5"/>
          <p:cNvSpPr>
            <a:spLocks noChangeArrowheads="1"/>
          </p:cNvSpPr>
          <p:nvPr/>
        </p:nvSpPr>
        <p:spPr bwMode="auto">
          <a:xfrm>
            <a:off x="0" y="2743200"/>
            <a:ext cx="1828800" cy="914400"/>
          </a:xfrm>
          <a:prstGeom prst="rect">
            <a:avLst/>
          </a:prstGeom>
          <a:solidFill>
            <a:srgbClr val="B4E63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eaLnBrk="1" hangingPunct="1"/>
            <a:endParaRPr lang="en-CA" altLang="en-US">
              <a:latin typeface="Arial" panose="020B0604020202020204" pitchFamily="34" charset="0"/>
            </a:endParaRPr>
          </a:p>
        </p:txBody>
      </p:sp>
      <p:sp>
        <p:nvSpPr>
          <p:cNvPr id="39942" name="Text Box 6"/>
          <p:cNvSpPr txBox="1">
            <a:spLocks noChangeArrowheads="1"/>
          </p:cNvSpPr>
          <p:nvPr/>
        </p:nvSpPr>
        <p:spPr bwMode="auto">
          <a:xfrm>
            <a:off x="-152400" y="304800"/>
            <a:ext cx="20574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algn="ctr" eaLnBrk="1" hangingPunct="1"/>
            <a:r>
              <a:rPr lang="en-US" altLang="en-US" sz="1400"/>
              <a:t>1 electrode</a:t>
            </a:r>
          </a:p>
        </p:txBody>
      </p:sp>
      <p:sp>
        <p:nvSpPr>
          <p:cNvPr id="39943" name="Text Box 7"/>
          <p:cNvSpPr txBox="1">
            <a:spLocks noChangeArrowheads="1"/>
          </p:cNvSpPr>
          <p:nvPr/>
        </p:nvSpPr>
        <p:spPr bwMode="auto">
          <a:xfrm>
            <a:off x="-119063" y="1112838"/>
            <a:ext cx="2057401" cy="51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algn="ctr" eaLnBrk="1" hangingPunct="1"/>
            <a:r>
              <a:rPr lang="en-US" altLang="en-US" sz="1400">
                <a:solidFill>
                  <a:srgbClr val="A0A0A0"/>
                </a:solidFill>
              </a:rPr>
              <a:t>2 pre-processing</a:t>
            </a:r>
          </a:p>
          <a:p>
            <a:pPr algn="ctr" eaLnBrk="1" hangingPunct="1"/>
            <a:r>
              <a:rPr lang="en-US" altLang="en-US" sz="1400">
                <a:solidFill>
                  <a:srgbClr val="A0A0A0"/>
                </a:solidFill>
              </a:rPr>
              <a:t>(filtering, thresholding)</a:t>
            </a:r>
          </a:p>
        </p:txBody>
      </p:sp>
      <p:sp>
        <p:nvSpPr>
          <p:cNvPr id="39944" name="Text Box 8"/>
          <p:cNvSpPr txBox="1">
            <a:spLocks noChangeArrowheads="1"/>
          </p:cNvSpPr>
          <p:nvPr/>
        </p:nvSpPr>
        <p:spPr bwMode="auto">
          <a:xfrm>
            <a:off x="-114300" y="2133600"/>
            <a:ext cx="20574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algn="ctr" eaLnBrk="1" hangingPunct="1"/>
            <a:r>
              <a:rPr lang="en-US" altLang="en-US" sz="1400">
                <a:solidFill>
                  <a:srgbClr val="A0A0A0"/>
                </a:solidFill>
              </a:rPr>
              <a:t>3 spike sorting</a:t>
            </a:r>
          </a:p>
        </p:txBody>
      </p:sp>
      <p:sp>
        <p:nvSpPr>
          <p:cNvPr id="39945" name="Text Box 9"/>
          <p:cNvSpPr txBox="1">
            <a:spLocks noChangeArrowheads="1"/>
          </p:cNvSpPr>
          <p:nvPr/>
        </p:nvSpPr>
        <p:spPr bwMode="auto">
          <a:xfrm>
            <a:off x="-114300" y="3048000"/>
            <a:ext cx="20574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algn="ctr" eaLnBrk="1" hangingPunct="1"/>
            <a:r>
              <a:rPr lang="en-US" altLang="en-US" sz="1400">
                <a:solidFill>
                  <a:srgbClr val="A0A0A0"/>
                </a:solidFill>
              </a:rPr>
              <a:t>4 analysis</a:t>
            </a:r>
          </a:p>
        </p:txBody>
      </p:sp>
      <p:sp>
        <p:nvSpPr>
          <p:cNvPr id="39946" name="Text Box 10"/>
          <p:cNvSpPr txBox="1">
            <a:spLocks noChangeArrowheads="1"/>
          </p:cNvSpPr>
          <p:nvPr/>
        </p:nvSpPr>
        <p:spPr bwMode="auto">
          <a:xfrm>
            <a:off x="-152400" y="4038600"/>
            <a:ext cx="2057400" cy="51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algn="ctr" eaLnBrk="1" hangingPunct="1"/>
            <a:r>
              <a:rPr lang="en-US" altLang="en-US" sz="1400"/>
              <a:t>electrode</a:t>
            </a:r>
          </a:p>
          <a:p>
            <a:pPr algn="ctr" eaLnBrk="1" hangingPunct="1"/>
            <a:r>
              <a:rPr lang="en-US" altLang="en-US" sz="1400"/>
              <a:t>diversity</a:t>
            </a:r>
          </a:p>
        </p:txBody>
      </p:sp>
      <p:sp>
        <p:nvSpPr>
          <p:cNvPr id="169995" name="Text Box 11"/>
          <p:cNvSpPr txBox="1">
            <a:spLocks noChangeArrowheads="1"/>
          </p:cNvSpPr>
          <p:nvPr/>
        </p:nvSpPr>
        <p:spPr bwMode="auto">
          <a:xfrm>
            <a:off x="-152400" y="4748213"/>
            <a:ext cx="2057400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Helvetica" pitchFamily="2" charset="0"/>
              </a:rPr>
              <a:t>brain-electrode</a:t>
            </a:r>
          </a:p>
          <a:p>
            <a:pPr algn="ctr">
              <a:defRPr/>
            </a:pP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Helvetica" pitchFamily="2" charset="0"/>
              </a:rPr>
              <a:t>interface</a:t>
            </a:r>
          </a:p>
        </p:txBody>
      </p:sp>
      <p:sp>
        <p:nvSpPr>
          <p:cNvPr id="169996" name="Text Box 12"/>
          <p:cNvSpPr txBox="1">
            <a:spLocks noChangeArrowheads="1"/>
          </p:cNvSpPr>
          <p:nvPr/>
        </p:nvSpPr>
        <p:spPr bwMode="auto">
          <a:xfrm>
            <a:off x="-152400" y="5457825"/>
            <a:ext cx="20574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Helvetica" pitchFamily="2" charset="0"/>
              </a:rPr>
              <a:t>the “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  <a:latin typeface="Helvetica" pitchFamily="2" charset="0"/>
              </a:rPr>
              <a:t>hyperdrive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Helvetica" pitchFamily="2" charset="0"/>
              </a:rPr>
              <a:t>”</a:t>
            </a:r>
          </a:p>
        </p:txBody>
      </p:sp>
      <p:pic>
        <p:nvPicPr>
          <p:cNvPr id="39949" name="Picture 13" descr="neuronexu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228600"/>
            <a:ext cx="2524125" cy="1481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50" name="Picture 14" descr="utah_array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4495800"/>
            <a:ext cx="3048000" cy="2179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951" name="Text Box 8"/>
          <p:cNvSpPr txBox="1">
            <a:spLocks noChangeArrowheads="1"/>
          </p:cNvSpPr>
          <p:nvPr/>
        </p:nvSpPr>
        <p:spPr bwMode="auto">
          <a:xfrm>
            <a:off x="5257800" y="6400800"/>
            <a:ext cx="10668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1400">
                <a:latin typeface="Arial" panose="020B0604020202020204" pitchFamily="34" charset="0"/>
              </a:rPr>
              <a:t>Utah array</a:t>
            </a:r>
          </a:p>
        </p:txBody>
      </p:sp>
      <p:sp>
        <p:nvSpPr>
          <p:cNvPr id="39952" name="Text Box 8"/>
          <p:cNvSpPr txBox="1">
            <a:spLocks noChangeArrowheads="1"/>
          </p:cNvSpPr>
          <p:nvPr/>
        </p:nvSpPr>
        <p:spPr bwMode="auto">
          <a:xfrm>
            <a:off x="2133600" y="1828800"/>
            <a:ext cx="2209800" cy="51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1400">
                <a:latin typeface="Arial" panose="020B0604020202020204" pitchFamily="34" charset="0"/>
              </a:rPr>
              <a:t>NeuroNexus (“Michigan”) probes</a:t>
            </a:r>
          </a:p>
        </p:txBody>
      </p:sp>
      <p:pic>
        <p:nvPicPr>
          <p:cNvPr id="39953" name="Picture 17" descr="symbol-singlemicroelectrodes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304800"/>
            <a:ext cx="12192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954" name="Text Box 8"/>
          <p:cNvSpPr txBox="1">
            <a:spLocks noChangeArrowheads="1"/>
          </p:cNvSpPr>
          <p:nvPr/>
        </p:nvSpPr>
        <p:spPr bwMode="auto">
          <a:xfrm>
            <a:off x="7010400" y="1600200"/>
            <a:ext cx="16002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1400">
                <a:latin typeface="Arial" panose="020B0604020202020204" pitchFamily="34" charset="0"/>
              </a:rPr>
              <a:t>sharp electrodes</a:t>
            </a:r>
          </a:p>
        </p:txBody>
      </p:sp>
      <p:pic>
        <p:nvPicPr>
          <p:cNvPr id="39955" name="Picture 19" descr="optrode_icon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1066800"/>
            <a:ext cx="1190625" cy="133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956" name="Text Box 8"/>
          <p:cNvSpPr txBox="1">
            <a:spLocks noChangeArrowheads="1"/>
          </p:cNvSpPr>
          <p:nvPr/>
        </p:nvSpPr>
        <p:spPr bwMode="auto">
          <a:xfrm>
            <a:off x="5029200" y="685800"/>
            <a:ext cx="8382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1400">
                <a:latin typeface="Arial" panose="020B0604020202020204" pitchFamily="34" charset="0"/>
              </a:rPr>
              <a:t>optrode</a:t>
            </a:r>
          </a:p>
        </p:txBody>
      </p:sp>
      <p:pic>
        <p:nvPicPr>
          <p:cNvPr id="39957" name="Picture 21" descr="carmena2a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800" y="2438400"/>
            <a:ext cx="2209800" cy="165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958" name="Text Box 8"/>
          <p:cNvSpPr txBox="1">
            <a:spLocks noChangeArrowheads="1"/>
          </p:cNvSpPr>
          <p:nvPr/>
        </p:nvSpPr>
        <p:spPr bwMode="auto">
          <a:xfrm>
            <a:off x="5410200" y="3581400"/>
            <a:ext cx="1219200" cy="51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algn="r" eaLnBrk="1" hangingPunct="1"/>
            <a:r>
              <a:rPr lang="en-US" altLang="en-US" sz="1400">
                <a:latin typeface="Arial" panose="020B0604020202020204" pitchFamily="34" charset="0"/>
              </a:rPr>
              <a:t>Nicolelis lab</a:t>
            </a:r>
          </a:p>
          <a:p>
            <a:pPr algn="r" eaLnBrk="1" hangingPunct="1"/>
            <a:r>
              <a:rPr lang="en-US" altLang="en-US" sz="1400">
                <a:latin typeface="Arial" panose="020B0604020202020204" pitchFamily="34" charset="0"/>
              </a:rPr>
              <a:t>array</a:t>
            </a:r>
          </a:p>
        </p:txBody>
      </p:sp>
      <p:pic>
        <p:nvPicPr>
          <p:cNvPr id="39959" name="Picture 23" descr="danvillewire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2895600"/>
            <a:ext cx="1600200" cy="1052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960" name="Text Box 8"/>
          <p:cNvSpPr txBox="1">
            <a:spLocks noChangeArrowheads="1"/>
          </p:cNvSpPr>
          <p:nvPr/>
        </p:nvSpPr>
        <p:spPr bwMode="auto">
          <a:xfrm>
            <a:off x="2286000" y="4038600"/>
            <a:ext cx="10668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1400">
                <a:latin typeface="Arial" panose="020B0604020202020204" pitchFamily="34" charset="0"/>
              </a:rPr>
              <a:t>microwire</a:t>
            </a:r>
          </a:p>
        </p:txBody>
      </p:sp>
      <p:graphicFrame>
        <p:nvGraphicFramePr>
          <p:cNvPr id="39961" name="Object 25"/>
          <p:cNvGraphicFramePr>
            <a:graphicFrameLocks noChangeAspect="1"/>
          </p:cNvGraphicFramePr>
          <p:nvPr/>
        </p:nvGraphicFramePr>
        <p:xfrm>
          <a:off x="2971800" y="4800600"/>
          <a:ext cx="1651000" cy="1606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1" name="Image" r:id="rId10" imgW="4825397" imgH="4698413" progId="Photoshop.Image.8">
                  <p:embed/>
                </p:oleObj>
              </mc:Choice>
              <mc:Fallback>
                <p:oleObj name="Image" r:id="rId10" imgW="4825397" imgH="4698413" progId="Photoshop.Image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71800" y="4800600"/>
                        <a:ext cx="1651000" cy="1606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962" name="Text Box 8"/>
          <p:cNvSpPr txBox="1">
            <a:spLocks noChangeArrowheads="1"/>
          </p:cNvSpPr>
          <p:nvPr/>
        </p:nvSpPr>
        <p:spPr bwMode="auto">
          <a:xfrm>
            <a:off x="2133600" y="4800600"/>
            <a:ext cx="10668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1400">
                <a:latin typeface="Arial" panose="020B0604020202020204" pitchFamily="34" charset="0"/>
              </a:rPr>
              <a:t>tetrodes</a:t>
            </a:r>
          </a:p>
        </p:txBody>
      </p:sp>
    </p:spTree>
    <p:extLst>
      <p:ext uri="{BB962C8B-B14F-4D97-AF65-F5344CB8AC3E}">
        <p14:creationId xmlns:p14="http://schemas.microsoft.com/office/powerpoint/2010/main" val="3861656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ChangeArrowheads="1"/>
          </p:cNvSpPr>
          <p:nvPr/>
        </p:nvSpPr>
        <p:spPr bwMode="auto">
          <a:xfrm>
            <a:off x="0" y="0"/>
            <a:ext cx="1828800" cy="914400"/>
          </a:xfrm>
          <a:prstGeom prst="rect">
            <a:avLst/>
          </a:prstGeom>
          <a:solidFill>
            <a:srgbClr val="99CC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eaLnBrk="1" hangingPunct="1"/>
            <a:endParaRPr lang="en-CA" altLang="en-US">
              <a:latin typeface="Arial" panose="020B0604020202020204" pitchFamily="34" charset="0"/>
            </a:endParaRPr>
          </a:p>
        </p:txBody>
      </p:sp>
      <p:sp>
        <p:nvSpPr>
          <p:cNvPr id="40963" name="Rectangle 3"/>
          <p:cNvSpPr>
            <a:spLocks noChangeArrowheads="1"/>
          </p:cNvSpPr>
          <p:nvPr/>
        </p:nvSpPr>
        <p:spPr bwMode="auto">
          <a:xfrm>
            <a:off x="0" y="914400"/>
            <a:ext cx="1828800" cy="914400"/>
          </a:xfrm>
          <a:prstGeom prst="rect">
            <a:avLst/>
          </a:prstGeom>
          <a:solidFill>
            <a:srgbClr val="B4E63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eaLnBrk="1" hangingPunct="1"/>
            <a:endParaRPr lang="en-CA" altLang="en-US">
              <a:latin typeface="Arial" panose="020B0604020202020204" pitchFamily="34" charset="0"/>
            </a:endParaRPr>
          </a:p>
        </p:txBody>
      </p:sp>
      <p:sp>
        <p:nvSpPr>
          <p:cNvPr id="40964" name="Rectangle 4"/>
          <p:cNvSpPr>
            <a:spLocks noChangeArrowheads="1"/>
          </p:cNvSpPr>
          <p:nvPr/>
        </p:nvSpPr>
        <p:spPr bwMode="auto">
          <a:xfrm>
            <a:off x="0" y="1828800"/>
            <a:ext cx="1828800" cy="914400"/>
          </a:xfrm>
          <a:prstGeom prst="rect">
            <a:avLst/>
          </a:prstGeom>
          <a:solidFill>
            <a:srgbClr val="B4E63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eaLnBrk="1" hangingPunct="1"/>
            <a:endParaRPr lang="en-CA" altLang="en-US">
              <a:latin typeface="Arial" panose="020B0604020202020204" pitchFamily="34" charset="0"/>
            </a:endParaRPr>
          </a:p>
        </p:txBody>
      </p:sp>
      <p:sp>
        <p:nvSpPr>
          <p:cNvPr id="40965" name="Rectangle 5"/>
          <p:cNvSpPr>
            <a:spLocks noChangeArrowheads="1"/>
          </p:cNvSpPr>
          <p:nvPr/>
        </p:nvSpPr>
        <p:spPr bwMode="auto">
          <a:xfrm>
            <a:off x="0" y="2743200"/>
            <a:ext cx="1828800" cy="914400"/>
          </a:xfrm>
          <a:prstGeom prst="rect">
            <a:avLst/>
          </a:prstGeom>
          <a:solidFill>
            <a:srgbClr val="B4E63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eaLnBrk="1" hangingPunct="1"/>
            <a:endParaRPr lang="en-CA" altLang="en-US">
              <a:latin typeface="Arial" panose="020B0604020202020204" pitchFamily="34" charset="0"/>
            </a:endParaRPr>
          </a:p>
        </p:txBody>
      </p:sp>
      <p:sp>
        <p:nvSpPr>
          <p:cNvPr id="40966" name="Text Box 6"/>
          <p:cNvSpPr txBox="1">
            <a:spLocks noChangeArrowheads="1"/>
          </p:cNvSpPr>
          <p:nvPr/>
        </p:nvSpPr>
        <p:spPr bwMode="auto">
          <a:xfrm>
            <a:off x="-152400" y="304800"/>
            <a:ext cx="20574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algn="ctr" eaLnBrk="1" hangingPunct="1"/>
            <a:r>
              <a:rPr lang="en-US" altLang="en-US" sz="1400"/>
              <a:t>1 electrode</a:t>
            </a:r>
          </a:p>
        </p:txBody>
      </p:sp>
      <p:sp>
        <p:nvSpPr>
          <p:cNvPr id="40967" name="Text Box 7"/>
          <p:cNvSpPr txBox="1">
            <a:spLocks noChangeArrowheads="1"/>
          </p:cNvSpPr>
          <p:nvPr/>
        </p:nvSpPr>
        <p:spPr bwMode="auto">
          <a:xfrm>
            <a:off x="-119063" y="1112838"/>
            <a:ext cx="2057401" cy="51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algn="ctr" eaLnBrk="1" hangingPunct="1"/>
            <a:r>
              <a:rPr lang="en-US" altLang="en-US" sz="1400">
                <a:solidFill>
                  <a:srgbClr val="A0A0A0"/>
                </a:solidFill>
              </a:rPr>
              <a:t>2 pre-processing</a:t>
            </a:r>
          </a:p>
          <a:p>
            <a:pPr algn="ctr" eaLnBrk="1" hangingPunct="1"/>
            <a:r>
              <a:rPr lang="en-US" altLang="en-US" sz="1400">
                <a:solidFill>
                  <a:srgbClr val="A0A0A0"/>
                </a:solidFill>
              </a:rPr>
              <a:t>(filtering, thresholding)</a:t>
            </a:r>
          </a:p>
        </p:txBody>
      </p:sp>
      <p:sp>
        <p:nvSpPr>
          <p:cNvPr id="40968" name="Text Box 8"/>
          <p:cNvSpPr txBox="1">
            <a:spLocks noChangeArrowheads="1"/>
          </p:cNvSpPr>
          <p:nvPr/>
        </p:nvSpPr>
        <p:spPr bwMode="auto">
          <a:xfrm>
            <a:off x="-114300" y="2133600"/>
            <a:ext cx="20574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algn="ctr" eaLnBrk="1" hangingPunct="1"/>
            <a:r>
              <a:rPr lang="en-US" altLang="en-US" sz="1400">
                <a:solidFill>
                  <a:srgbClr val="A0A0A0"/>
                </a:solidFill>
              </a:rPr>
              <a:t>3 spike sorting</a:t>
            </a:r>
          </a:p>
        </p:txBody>
      </p:sp>
      <p:sp>
        <p:nvSpPr>
          <p:cNvPr id="40969" name="Text Box 9"/>
          <p:cNvSpPr txBox="1">
            <a:spLocks noChangeArrowheads="1"/>
          </p:cNvSpPr>
          <p:nvPr/>
        </p:nvSpPr>
        <p:spPr bwMode="auto">
          <a:xfrm>
            <a:off x="-114300" y="3048000"/>
            <a:ext cx="20574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algn="ctr" eaLnBrk="1" hangingPunct="1"/>
            <a:r>
              <a:rPr lang="en-US" altLang="en-US" sz="1400">
                <a:solidFill>
                  <a:srgbClr val="A0A0A0"/>
                </a:solidFill>
              </a:rPr>
              <a:t>4 analysis</a:t>
            </a:r>
          </a:p>
        </p:txBody>
      </p:sp>
      <p:sp>
        <p:nvSpPr>
          <p:cNvPr id="169994" name="Text Box 10"/>
          <p:cNvSpPr txBox="1">
            <a:spLocks noChangeArrowheads="1"/>
          </p:cNvSpPr>
          <p:nvPr/>
        </p:nvSpPr>
        <p:spPr bwMode="auto">
          <a:xfrm>
            <a:off x="-152400" y="4038600"/>
            <a:ext cx="2057400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Helvetica" pitchFamily="2" charset="0"/>
              </a:rPr>
              <a:t>electrode</a:t>
            </a:r>
          </a:p>
          <a:p>
            <a:pPr algn="ctr">
              <a:defRPr/>
            </a:pP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Helvetica" pitchFamily="2" charset="0"/>
              </a:rPr>
              <a:t>diversity</a:t>
            </a:r>
          </a:p>
        </p:txBody>
      </p:sp>
      <p:sp>
        <p:nvSpPr>
          <p:cNvPr id="40971" name="Text Box 11"/>
          <p:cNvSpPr txBox="1">
            <a:spLocks noChangeArrowheads="1"/>
          </p:cNvSpPr>
          <p:nvPr/>
        </p:nvSpPr>
        <p:spPr bwMode="auto">
          <a:xfrm>
            <a:off x="-152400" y="4748213"/>
            <a:ext cx="2057400" cy="51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algn="ctr" eaLnBrk="1" hangingPunct="1"/>
            <a:r>
              <a:rPr lang="en-US" altLang="en-US" sz="1400"/>
              <a:t>brain-electrode</a:t>
            </a:r>
          </a:p>
          <a:p>
            <a:pPr algn="ctr" eaLnBrk="1" hangingPunct="1"/>
            <a:r>
              <a:rPr lang="en-US" altLang="en-US" sz="1400"/>
              <a:t>interface</a:t>
            </a:r>
          </a:p>
        </p:txBody>
      </p:sp>
      <p:sp>
        <p:nvSpPr>
          <p:cNvPr id="169996" name="Text Box 12"/>
          <p:cNvSpPr txBox="1">
            <a:spLocks noChangeArrowheads="1"/>
          </p:cNvSpPr>
          <p:nvPr/>
        </p:nvSpPr>
        <p:spPr bwMode="auto">
          <a:xfrm>
            <a:off x="-152400" y="5457825"/>
            <a:ext cx="20574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Helvetica" pitchFamily="2" charset="0"/>
              </a:rPr>
              <a:t>the “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  <a:latin typeface="Helvetica" pitchFamily="2" charset="0"/>
              </a:rPr>
              <a:t>hyperdrive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Helvetica" pitchFamily="2" charset="0"/>
              </a:rPr>
              <a:t>”</a:t>
            </a:r>
          </a:p>
        </p:txBody>
      </p:sp>
      <p:pic>
        <p:nvPicPr>
          <p:cNvPr id="40973" name="Picture 13" descr="tetrode_tip_MattJon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1371600"/>
            <a:ext cx="5181600" cy="401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74" name="Text Box 8"/>
          <p:cNvSpPr txBox="1">
            <a:spLocks noChangeArrowheads="1"/>
          </p:cNvSpPr>
          <p:nvPr/>
        </p:nvSpPr>
        <p:spPr bwMode="auto">
          <a:xfrm>
            <a:off x="5791200" y="1524000"/>
            <a:ext cx="21336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algn="r" eaLnBrk="1" hangingPunct="1">
              <a:spcBef>
                <a:spcPct val="50000"/>
              </a:spcBef>
            </a:pPr>
            <a:r>
              <a:rPr lang="en-US" altLang="en-US" sz="1400">
                <a:solidFill>
                  <a:schemeClr val="bg1"/>
                </a:solidFill>
                <a:latin typeface="Arial" panose="020B0604020202020204" pitchFamily="34" charset="0"/>
              </a:rPr>
              <a:t>Matt Jones</a:t>
            </a:r>
          </a:p>
        </p:txBody>
      </p:sp>
      <p:sp>
        <p:nvSpPr>
          <p:cNvPr id="40975" name="Text Box 8"/>
          <p:cNvSpPr txBox="1">
            <a:spLocks noChangeArrowheads="1"/>
          </p:cNvSpPr>
          <p:nvPr/>
        </p:nvSpPr>
        <p:spPr bwMode="auto">
          <a:xfrm>
            <a:off x="2863850" y="5576888"/>
            <a:ext cx="39624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>
                <a:latin typeface="Arial" panose="020B0604020202020204" pitchFamily="34" charset="0"/>
              </a:rPr>
              <a:t>SEM image of gold-plated tetrode tip</a:t>
            </a:r>
          </a:p>
        </p:txBody>
      </p:sp>
    </p:spTree>
    <p:extLst>
      <p:ext uri="{BB962C8B-B14F-4D97-AF65-F5344CB8AC3E}">
        <p14:creationId xmlns:p14="http://schemas.microsoft.com/office/powerpoint/2010/main" val="377998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ChangeArrowheads="1"/>
          </p:cNvSpPr>
          <p:nvPr/>
        </p:nvSpPr>
        <p:spPr bwMode="auto">
          <a:xfrm>
            <a:off x="0" y="0"/>
            <a:ext cx="1828800" cy="914400"/>
          </a:xfrm>
          <a:prstGeom prst="rect">
            <a:avLst/>
          </a:prstGeom>
          <a:solidFill>
            <a:srgbClr val="99CC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eaLnBrk="1" hangingPunct="1"/>
            <a:endParaRPr lang="en-CA" altLang="en-US">
              <a:latin typeface="Arial" panose="020B0604020202020204" pitchFamily="34" charset="0"/>
            </a:endParaRPr>
          </a:p>
        </p:txBody>
      </p:sp>
      <p:sp>
        <p:nvSpPr>
          <p:cNvPr id="41987" name="Rectangle 3"/>
          <p:cNvSpPr>
            <a:spLocks noChangeArrowheads="1"/>
          </p:cNvSpPr>
          <p:nvPr/>
        </p:nvSpPr>
        <p:spPr bwMode="auto">
          <a:xfrm>
            <a:off x="0" y="914400"/>
            <a:ext cx="1828800" cy="914400"/>
          </a:xfrm>
          <a:prstGeom prst="rect">
            <a:avLst/>
          </a:prstGeom>
          <a:solidFill>
            <a:srgbClr val="B4E63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eaLnBrk="1" hangingPunct="1"/>
            <a:endParaRPr lang="en-CA" altLang="en-US">
              <a:latin typeface="Arial" panose="020B0604020202020204" pitchFamily="34" charset="0"/>
            </a:endParaRPr>
          </a:p>
        </p:txBody>
      </p:sp>
      <p:sp>
        <p:nvSpPr>
          <p:cNvPr id="41988" name="Rectangle 4"/>
          <p:cNvSpPr>
            <a:spLocks noChangeArrowheads="1"/>
          </p:cNvSpPr>
          <p:nvPr/>
        </p:nvSpPr>
        <p:spPr bwMode="auto">
          <a:xfrm>
            <a:off x="0" y="1828800"/>
            <a:ext cx="1828800" cy="914400"/>
          </a:xfrm>
          <a:prstGeom prst="rect">
            <a:avLst/>
          </a:prstGeom>
          <a:solidFill>
            <a:srgbClr val="B4E63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eaLnBrk="1" hangingPunct="1"/>
            <a:endParaRPr lang="en-CA" altLang="en-US">
              <a:latin typeface="Arial" panose="020B0604020202020204" pitchFamily="34" charset="0"/>
            </a:endParaRPr>
          </a:p>
        </p:txBody>
      </p:sp>
      <p:sp>
        <p:nvSpPr>
          <p:cNvPr id="41989" name="Rectangle 5"/>
          <p:cNvSpPr>
            <a:spLocks noChangeArrowheads="1"/>
          </p:cNvSpPr>
          <p:nvPr/>
        </p:nvSpPr>
        <p:spPr bwMode="auto">
          <a:xfrm>
            <a:off x="0" y="2743200"/>
            <a:ext cx="1828800" cy="914400"/>
          </a:xfrm>
          <a:prstGeom prst="rect">
            <a:avLst/>
          </a:prstGeom>
          <a:solidFill>
            <a:srgbClr val="B4E63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eaLnBrk="1" hangingPunct="1"/>
            <a:endParaRPr lang="en-CA" altLang="en-US">
              <a:latin typeface="Arial" panose="020B0604020202020204" pitchFamily="34" charset="0"/>
            </a:endParaRPr>
          </a:p>
        </p:txBody>
      </p:sp>
      <p:sp>
        <p:nvSpPr>
          <p:cNvPr id="41990" name="Text Box 6"/>
          <p:cNvSpPr txBox="1">
            <a:spLocks noChangeArrowheads="1"/>
          </p:cNvSpPr>
          <p:nvPr/>
        </p:nvSpPr>
        <p:spPr bwMode="auto">
          <a:xfrm>
            <a:off x="-152400" y="304800"/>
            <a:ext cx="20574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algn="ctr" eaLnBrk="1" hangingPunct="1"/>
            <a:r>
              <a:rPr lang="en-US" altLang="en-US" sz="1400"/>
              <a:t>1 electrode</a:t>
            </a:r>
          </a:p>
        </p:txBody>
      </p:sp>
      <p:sp>
        <p:nvSpPr>
          <p:cNvPr id="41991" name="Text Box 7"/>
          <p:cNvSpPr txBox="1">
            <a:spLocks noChangeArrowheads="1"/>
          </p:cNvSpPr>
          <p:nvPr/>
        </p:nvSpPr>
        <p:spPr bwMode="auto">
          <a:xfrm>
            <a:off x="-119063" y="1112838"/>
            <a:ext cx="2057401" cy="51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algn="ctr" eaLnBrk="1" hangingPunct="1"/>
            <a:r>
              <a:rPr lang="en-US" altLang="en-US" sz="1400">
                <a:solidFill>
                  <a:srgbClr val="A0A0A0"/>
                </a:solidFill>
              </a:rPr>
              <a:t>2 pre-processing</a:t>
            </a:r>
          </a:p>
          <a:p>
            <a:pPr algn="ctr" eaLnBrk="1" hangingPunct="1"/>
            <a:r>
              <a:rPr lang="en-US" altLang="en-US" sz="1400">
                <a:solidFill>
                  <a:srgbClr val="A0A0A0"/>
                </a:solidFill>
              </a:rPr>
              <a:t>(filtering, thresholding)</a:t>
            </a:r>
          </a:p>
        </p:txBody>
      </p:sp>
      <p:sp>
        <p:nvSpPr>
          <p:cNvPr id="41992" name="Text Box 8"/>
          <p:cNvSpPr txBox="1">
            <a:spLocks noChangeArrowheads="1"/>
          </p:cNvSpPr>
          <p:nvPr/>
        </p:nvSpPr>
        <p:spPr bwMode="auto">
          <a:xfrm>
            <a:off x="-114300" y="2133600"/>
            <a:ext cx="20574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algn="ctr" eaLnBrk="1" hangingPunct="1"/>
            <a:r>
              <a:rPr lang="en-US" altLang="en-US" sz="1400">
                <a:solidFill>
                  <a:srgbClr val="A0A0A0"/>
                </a:solidFill>
              </a:rPr>
              <a:t>3 spike sorting</a:t>
            </a:r>
          </a:p>
        </p:txBody>
      </p:sp>
      <p:sp>
        <p:nvSpPr>
          <p:cNvPr id="41993" name="Text Box 9"/>
          <p:cNvSpPr txBox="1">
            <a:spLocks noChangeArrowheads="1"/>
          </p:cNvSpPr>
          <p:nvPr/>
        </p:nvSpPr>
        <p:spPr bwMode="auto">
          <a:xfrm>
            <a:off x="-114300" y="3048000"/>
            <a:ext cx="20574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algn="ctr" eaLnBrk="1" hangingPunct="1"/>
            <a:r>
              <a:rPr lang="en-US" altLang="en-US" sz="1400">
                <a:solidFill>
                  <a:srgbClr val="A0A0A0"/>
                </a:solidFill>
              </a:rPr>
              <a:t>4 analysis</a:t>
            </a:r>
          </a:p>
        </p:txBody>
      </p:sp>
      <p:sp>
        <p:nvSpPr>
          <p:cNvPr id="169994" name="Text Box 10"/>
          <p:cNvSpPr txBox="1">
            <a:spLocks noChangeArrowheads="1"/>
          </p:cNvSpPr>
          <p:nvPr/>
        </p:nvSpPr>
        <p:spPr bwMode="auto">
          <a:xfrm>
            <a:off x="-152400" y="4038600"/>
            <a:ext cx="2057400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Helvetica" pitchFamily="2" charset="0"/>
              </a:rPr>
              <a:t>electrode</a:t>
            </a:r>
          </a:p>
          <a:p>
            <a:pPr algn="ctr">
              <a:defRPr/>
            </a:pP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Helvetica" pitchFamily="2" charset="0"/>
              </a:rPr>
              <a:t>diversity</a:t>
            </a:r>
          </a:p>
        </p:txBody>
      </p:sp>
      <p:sp>
        <p:nvSpPr>
          <p:cNvPr id="169995" name="Text Box 11"/>
          <p:cNvSpPr txBox="1">
            <a:spLocks noChangeArrowheads="1"/>
          </p:cNvSpPr>
          <p:nvPr/>
        </p:nvSpPr>
        <p:spPr bwMode="auto">
          <a:xfrm>
            <a:off x="-152400" y="4748213"/>
            <a:ext cx="2057400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Helvetica" pitchFamily="2" charset="0"/>
              </a:rPr>
              <a:t>brain-electrode</a:t>
            </a:r>
          </a:p>
          <a:p>
            <a:pPr algn="ctr">
              <a:defRPr/>
            </a:pP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Helvetica" pitchFamily="2" charset="0"/>
              </a:rPr>
              <a:t>interface</a:t>
            </a:r>
          </a:p>
        </p:txBody>
      </p:sp>
      <p:sp>
        <p:nvSpPr>
          <p:cNvPr id="41996" name="Text Box 12"/>
          <p:cNvSpPr txBox="1">
            <a:spLocks noChangeArrowheads="1"/>
          </p:cNvSpPr>
          <p:nvPr/>
        </p:nvSpPr>
        <p:spPr bwMode="auto">
          <a:xfrm>
            <a:off x="-152400" y="5457825"/>
            <a:ext cx="20574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algn="ctr" eaLnBrk="1" hangingPunct="1"/>
            <a:r>
              <a:rPr lang="en-US" altLang="en-US" sz="1400"/>
              <a:t>the “hyperdrive”</a:t>
            </a:r>
          </a:p>
        </p:txBody>
      </p:sp>
      <p:sp>
        <p:nvSpPr>
          <p:cNvPr id="41997" name="Text Box 8"/>
          <p:cNvSpPr txBox="1">
            <a:spLocks noChangeArrowheads="1"/>
          </p:cNvSpPr>
          <p:nvPr/>
        </p:nvSpPr>
        <p:spPr bwMode="auto">
          <a:xfrm>
            <a:off x="2514600" y="5048250"/>
            <a:ext cx="5715000" cy="1200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tabLst>
                <a:tab pos="176213" algn="l"/>
              </a:tabLs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tabLst>
                <a:tab pos="176213" algn="l"/>
              </a:tabLs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tabLst>
                <a:tab pos="176213" algn="l"/>
              </a:tabLs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tabLst>
                <a:tab pos="176213" algn="l"/>
              </a:tabLs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tabLst>
                <a:tab pos="176213" algn="l"/>
              </a:tabLs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76213" algn="l"/>
              </a:tabLs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76213" algn="l"/>
              </a:tabLs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76213" algn="l"/>
              </a:tabLs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76213" algn="l"/>
              </a:tabLs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>
                <a:latin typeface="Arial" panose="020B0604020202020204" pitchFamily="34" charset="0"/>
              </a:rPr>
              <a:t>Features: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en-US">
                <a:latin typeface="Arial" panose="020B0604020202020204" pitchFamily="34" charset="0"/>
              </a:rPr>
              <a:t>- 	Independently movable tetrodes (above, up to 16)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en-US">
                <a:latin typeface="Arial" panose="020B0604020202020204" pitchFamily="34" charset="0"/>
              </a:rPr>
              <a:t>-	Flexible layout for multiple targets </a:t>
            </a:r>
          </a:p>
        </p:txBody>
      </p:sp>
      <p:pic>
        <p:nvPicPr>
          <p:cNvPr id="41998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4500" y="239713"/>
            <a:ext cx="3260725" cy="2446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99" name="Picture 16" descr="C:\Users\mvdm\Dropbox\talks\various\drive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49" t="28952" r="43410" b="35133"/>
          <a:stretch>
            <a:fillRect/>
          </a:stretch>
        </p:blipFill>
        <p:spPr bwMode="auto">
          <a:xfrm>
            <a:off x="2417763" y="2895600"/>
            <a:ext cx="3106737" cy="200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2000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2338" y="2509838"/>
            <a:ext cx="2368550" cy="22955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001" name="TextBox 3"/>
          <p:cNvSpPr txBox="1">
            <a:spLocks noChangeArrowheads="1"/>
          </p:cNvSpPr>
          <p:nvPr/>
        </p:nvSpPr>
        <p:spPr bwMode="auto">
          <a:xfrm>
            <a:off x="6459538" y="263525"/>
            <a:ext cx="2286000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algn="r" eaLnBrk="1" hangingPunct="1"/>
            <a:r>
              <a:rPr lang="en-CA" altLang="en-US" sz="1200">
                <a:solidFill>
                  <a:schemeClr val="bg1"/>
                </a:solidFill>
              </a:rPr>
              <a:t>vandermeerlab Feb 2012</a:t>
            </a:r>
          </a:p>
        </p:txBody>
      </p:sp>
      <p:pic>
        <p:nvPicPr>
          <p:cNvPr id="42002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3725" y="239713"/>
            <a:ext cx="3435350" cy="2570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60506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5" descr="SBIR_rat_skull_overhead_6ea8bd474a_rounde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200" y="1254125"/>
            <a:ext cx="3835400" cy="194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1" name="Text Box 6"/>
          <p:cNvSpPr txBox="1">
            <a:spLocks noChangeArrowheads="1"/>
          </p:cNvSpPr>
          <p:nvPr/>
        </p:nvSpPr>
        <p:spPr bwMode="auto">
          <a:xfrm>
            <a:off x="1104900" y="304800"/>
            <a:ext cx="6934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u="sng">
                <a:latin typeface="Arial" panose="020B0604020202020204" pitchFamily="34" charset="0"/>
              </a:rPr>
              <a:t>Implanting electrodes into the brain: stereotactic surgery</a:t>
            </a:r>
          </a:p>
        </p:txBody>
      </p:sp>
      <p:pic>
        <p:nvPicPr>
          <p:cNvPr id="43012" name="Picture 7" descr="stereotax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2819400"/>
            <a:ext cx="3213100" cy="3706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3" name="Text Box 8"/>
          <p:cNvSpPr txBox="1">
            <a:spLocks noChangeArrowheads="1"/>
          </p:cNvSpPr>
          <p:nvPr/>
        </p:nvSpPr>
        <p:spPr bwMode="auto">
          <a:xfrm>
            <a:off x="228600" y="2819400"/>
            <a:ext cx="22098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1400">
                <a:latin typeface="Arial" panose="020B0604020202020204" pitchFamily="34" charset="0"/>
              </a:rPr>
              <a:t>Skull landmarks</a:t>
            </a:r>
          </a:p>
        </p:txBody>
      </p:sp>
      <p:sp>
        <p:nvSpPr>
          <p:cNvPr id="43014" name="Text Box 9"/>
          <p:cNvSpPr txBox="1">
            <a:spLocks noChangeArrowheads="1"/>
          </p:cNvSpPr>
          <p:nvPr/>
        </p:nvSpPr>
        <p:spPr bwMode="auto">
          <a:xfrm>
            <a:off x="3200400" y="5867400"/>
            <a:ext cx="2438400" cy="623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1400">
                <a:latin typeface="Arial" panose="020B0604020202020204" pitchFamily="34" charset="0"/>
              </a:rPr>
              <a:t>Stereotactic frame &amp; arms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en-US" sz="1400">
                <a:latin typeface="Arial" panose="020B0604020202020204" pitchFamily="34" charset="0"/>
              </a:rPr>
              <a:t>(missing: anesthesia, …)</a:t>
            </a:r>
          </a:p>
        </p:txBody>
      </p:sp>
    </p:spTree>
    <p:extLst>
      <p:ext uri="{BB962C8B-B14F-4D97-AF65-F5344CB8AC3E}">
        <p14:creationId xmlns:p14="http://schemas.microsoft.com/office/powerpoint/2010/main" val="2609766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Content Placeholder 4" descr="Atlas-Coronal-223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0"/>
          <a:stretch>
            <a:fillRect/>
          </a:stretch>
        </p:blipFill>
        <p:spPr bwMode="auto">
          <a:xfrm>
            <a:off x="381000" y="1066800"/>
            <a:ext cx="3810000" cy="290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035" name="Text Box 4"/>
          <p:cNvSpPr txBox="1">
            <a:spLocks noChangeArrowheads="1"/>
          </p:cNvSpPr>
          <p:nvPr/>
        </p:nvSpPr>
        <p:spPr bwMode="auto">
          <a:xfrm>
            <a:off x="1104900" y="304800"/>
            <a:ext cx="6934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u="sng">
                <a:latin typeface="Arial" panose="020B0604020202020204" pitchFamily="34" charset="0"/>
              </a:rPr>
              <a:t>Implanting electrodes into the brain: stereotactic surgery</a:t>
            </a:r>
          </a:p>
        </p:txBody>
      </p:sp>
      <p:sp>
        <p:nvSpPr>
          <p:cNvPr id="44036" name="Text Box 5"/>
          <p:cNvSpPr txBox="1">
            <a:spLocks noChangeArrowheads="1"/>
          </p:cNvSpPr>
          <p:nvPr/>
        </p:nvSpPr>
        <p:spPr bwMode="auto">
          <a:xfrm>
            <a:off x="381000" y="4114800"/>
            <a:ext cx="22098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1400">
                <a:latin typeface="Arial" panose="020B0604020202020204" pitchFamily="34" charset="0"/>
              </a:rPr>
              <a:t>Brain atlas</a:t>
            </a:r>
          </a:p>
        </p:txBody>
      </p:sp>
      <p:pic>
        <p:nvPicPr>
          <p:cNvPr id="44037" name="Picture 6" descr="anchor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3276600"/>
            <a:ext cx="3706813" cy="3354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038" name="Text Box 7"/>
          <p:cNvSpPr txBox="1">
            <a:spLocks noChangeArrowheads="1"/>
          </p:cNvSpPr>
          <p:nvPr/>
        </p:nvSpPr>
        <p:spPr bwMode="auto">
          <a:xfrm>
            <a:off x="6248400" y="6324600"/>
            <a:ext cx="26670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algn="r" eaLnBrk="1" hangingPunct="1">
              <a:spcBef>
                <a:spcPct val="50000"/>
              </a:spcBef>
            </a:pPr>
            <a:r>
              <a:rPr lang="en-US" altLang="en-US" sz="1400">
                <a:solidFill>
                  <a:schemeClr val="bg1"/>
                </a:solidFill>
                <a:latin typeface="Arial" panose="020B0604020202020204" pitchFamily="34" charset="0"/>
              </a:rPr>
              <a:t>Cooley &amp; Vanderwolf, 2005</a:t>
            </a:r>
          </a:p>
        </p:txBody>
      </p:sp>
      <p:sp>
        <p:nvSpPr>
          <p:cNvPr id="44039" name="Text Box 8"/>
          <p:cNvSpPr txBox="1">
            <a:spLocks noChangeArrowheads="1"/>
          </p:cNvSpPr>
          <p:nvPr/>
        </p:nvSpPr>
        <p:spPr bwMode="auto">
          <a:xfrm>
            <a:off x="6705600" y="2819400"/>
            <a:ext cx="22860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1400">
                <a:latin typeface="Arial" panose="020B0604020202020204" pitchFamily="34" charset="0"/>
              </a:rPr>
              <a:t>What it actually looks like..</a:t>
            </a:r>
          </a:p>
        </p:txBody>
      </p:sp>
    </p:spTree>
    <p:extLst>
      <p:ext uri="{BB962C8B-B14F-4D97-AF65-F5344CB8AC3E}">
        <p14:creationId xmlns:p14="http://schemas.microsoft.com/office/powerpoint/2010/main" val="204230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86"/>
          <a:stretch/>
        </p:blipFill>
        <p:spPr>
          <a:xfrm>
            <a:off x="-76200" y="304800"/>
            <a:ext cx="8763000" cy="685228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343400" y="6324600"/>
            <a:ext cx="2133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 smtClean="0">
                <a:solidFill>
                  <a:srgbClr val="000000"/>
                </a:solidFill>
              </a:rPr>
              <a:t>time (~position)</a:t>
            </a:r>
            <a:endParaRPr lang="en-CA" sz="1400" dirty="0">
              <a:solidFill>
                <a:srgbClr val="00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380653" y="5724053"/>
            <a:ext cx="2133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400" dirty="0" smtClean="0">
                <a:solidFill>
                  <a:srgbClr val="000000"/>
                </a:solidFill>
              </a:rPr>
              <a:t>1s</a:t>
            </a:r>
            <a:endParaRPr lang="en-CA" sz="1400" dirty="0">
              <a:solidFill>
                <a:srgbClr val="0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 rot="16200000">
            <a:off x="-152400" y="3046511"/>
            <a:ext cx="2133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400" dirty="0" smtClean="0">
                <a:solidFill>
                  <a:srgbClr val="000000"/>
                </a:solidFill>
              </a:rPr>
              <a:t>place field (ordered)</a:t>
            </a:r>
            <a:endParaRPr lang="en-CA" sz="1400" dirty="0">
              <a:solidFill>
                <a:srgbClr val="000000"/>
              </a:solidFill>
            </a:endParaRPr>
          </a:p>
        </p:txBody>
      </p:sp>
      <p:sp>
        <p:nvSpPr>
          <p:cNvPr id="18434" name="Text Box 7"/>
          <p:cNvSpPr txBox="1">
            <a:spLocks noChangeArrowheads="1"/>
          </p:cNvSpPr>
          <p:nvPr/>
        </p:nvSpPr>
        <p:spPr bwMode="auto">
          <a:xfrm>
            <a:off x="914400" y="152400"/>
            <a:ext cx="78486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9pPr>
          </a:lstStyle>
          <a:p>
            <a:pPr algn="ctr" eaLnBrk="1" hangingPunct="1"/>
            <a:r>
              <a:rPr lang="en-CA" b="1" dirty="0" err="1" smtClean="0">
                <a:solidFill>
                  <a:srgbClr val="333399"/>
                </a:solidFill>
              </a:rPr>
              <a:t>spatio</a:t>
            </a:r>
            <a:r>
              <a:rPr lang="en-CA" b="1" dirty="0" smtClean="0">
                <a:solidFill>
                  <a:srgbClr val="333399"/>
                </a:solidFill>
              </a:rPr>
              <a:t>-temporal sequence of place cell activity </a:t>
            </a:r>
            <a:r>
              <a:rPr lang="en-CA" b="1" dirty="0" smtClean="0">
                <a:solidFill>
                  <a:srgbClr val="B6DCDF"/>
                </a:solidFill>
              </a:rPr>
              <a:t>(behavioral timescale) </a:t>
            </a:r>
            <a:endParaRPr lang="en-US" dirty="0" smtClean="0">
              <a:solidFill>
                <a:srgbClr val="B6DCDF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-152400" y="5965194"/>
            <a:ext cx="2133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100" dirty="0" smtClean="0">
                <a:solidFill>
                  <a:srgbClr val="333399"/>
                </a:solidFill>
              </a:rPr>
              <a:t>LFP</a:t>
            </a:r>
            <a:endParaRPr lang="en-CA" sz="1100" dirty="0">
              <a:solidFill>
                <a:srgbClr val="333399"/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1524000" y="763926"/>
            <a:ext cx="5638800" cy="464820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0" y="6553200"/>
            <a:ext cx="316115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dirty="0" smtClean="0">
                <a:solidFill>
                  <a:srgbClr val="FFFFFF">
                    <a:lumMod val="50000"/>
                  </a:srgbClr>
                </a:solidFill>
              </a:rPr>
              <a:t>data: van der Meer et al. (2017) </a:t>
            </a:r>
            <a:r>
              <a:rPr lang="en-CA" sz="1100" i="1" dirty="0" smtClean="0">
                <a:solidFill>
                  <a:srgbClr val="FFFFFF">
                    <a:lumMod val="50000"/>
                  </a:srgbClr>
                </a:solidFill>
              </a:rPr>
              <a:t>Hippocampus</a:t>
            </a:r>
          </a:p>
          <a:p>
            <a:r>
              <a:rPr lang="en-CA" sz="1100" dirty="0" smtClean="0">
                <a:solidFill>
                  <a:srgbClr val="FFFFFF">
                    <a:lumMod val="50000"/>
                  </a:srgbClr>
                </a:solidFill>
              </a:rPr>
              <a:t>review: </a:t>
            </a:r>
            <a:r>
              <a:rPr lang="en-CA" sz="1100" dirty="0" err="1" smtClean="0">
                <a:solidFill>
                  <a:srgbClr val="FFFFFF">
                    <a:lumMod val="50000"/>
                  </a:srgbClr>
                </a:solidFill>
              </a:rPr>
              <a:t>Pezzulo</a:t>
            </a:r>
            <a:r>
              <a:rPr lang="en-CA" sz="1100" dirty="0" smtClean="0">
                <a:solidFill>
                  <a:srgbClr val="FFFFFF">
                    <a:lumMod val="50000"/>
                  </a:srgbClr>
                </a:solidFill>
              </a:rPr>
              <a:t> et al. (2017) </a:t>
            </a:r>
            <a:r>
              <a:rPr lang="en-CA" sz="1100" i="1" dirty="0" smtClean="0">
                <a:solidFill>
                  <a:srgbClr val="FFFFFF">
                    <a:lumMod val="50000"/>
                  </a:srgbClr>
                </a:solidFill>
              </a:rPr>
              <a:t>NYAS</a:t>
            </a:r>
            <a:endParaRPr lang="en-CA" sz="1100" i="1" dirty="0">
              <a:solidFill>
                <a:srgbClr val="FFFFFF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2241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ChangeArrowheads="1"/>
          </p:cNvSpPr>
          <p:nvPr/>
        </p:nvSpPr>
        <p:spPr bwMode="auto">
          <a:xfrm>
            <a:off x="0" y="0"/>
            <a:ext cx="1828800" cy="914400"/>
          </a:xfrm>
          <a:prstGeom prst="rect">
            <a:avLst/>
          </a:prstGeom>
          <a:solidFill>
            <a:srgbClr val="99CC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eaLnBrk="1" hangingPunct="1"/>
            <a:endParaRPr lang="en-CA" altLang="en-US">
              <a:latin typeface="Arial" panose="020B0604020202020204" pitchFamily="34" charset="0"/>
            </a:endParaRPr>
          </a:p>
        </p:txBody>
      </p:sp>
      <p:sp>
        <p:nvSpPr>
          <p:cNvPr id="45059" name="Rectangle 3"/>
          <p:cNvSpPr>
            <a:spLocks noChangeArrowheads="1"/>
          </p:cNvSpPr>
          <p:nvPr/>
        </p:nvSpPr>
        <p:spPr bwMode="auto">
          <a:xfrm>
            <a:off x="0" y="914400"/>
            <a:ext cx="1828800" cy="914400"/>
          </a:xfrm>
          <a:prstGeom prst="rect">
            <a:avLst/>
          </a:prstGeom>
          <a:solidFill>
            <a:srgbClr val="B4E63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eaLnBrk="1" hangingPunct="1"/>
            <a:endParaRPr lang="en-CA" altLang="en-US">
              <a:latin typeface="Arial" panose="020B0604020202020204" pitchFamily="34" charset="0"/>
            </a:endParaRPr>
          </a:p>
        </p:txBody>
      </p:sp>
      <p:sp>
        <p:nvSpPr>
          <p:cNvPr id="45060" name="Rectangle 4"/>
          <p:cNvSpPr>
            <a:spLocks noChangeArrowheads="1"/>
          </p:cNvSpPr>
          <p:nvPr/>
        </p:nvSpPr>
        <p:spPr bwMode="auto">
          <a:xfrm>
            <a:off x="0" y="1828800"/>
            <a:ext cx="1828800" cy="914400"/>
          </a:xfrm>
          <a:prstGeom prst="rect">
            <a:avLst/>
          </a:prstGeom>
          <a:solidFill>
            <a:srgbClr val="B4E63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eaLnBrk="1" hangingPunct="1"/>
            <a:endParaRPr lang="en-CA" altLang="en-US">
              <a:latin typeface="Arial" panose="020B0604020202020204" pitchFamily="34" charset="0"/>
            </a:endParaRPr>
          </a:p>
        </p:txBody>
      </p:sp>
      <p:sp>
        <p:nvSpPr>
          <p:cNvPr id="45061" name="Rectangle 5"/>
          <p:cNvSpPr>
            <a:spLocks noChangeArrowheads="1"/>
          </p:cNvSpPr>
          <p:nvPr/>
        </p:nvSpPr>
        <p:spPr bwMode="auto">
          <a:xfrm>
            <a:off x="0" y="2743200"/>
            <a:ext cx="1828800" cy="914400"/>
          </a:xfrm>
          <a:prstGeom prst="rect">
            <a:avLst/>
          </a:prstGeom>
          <a:solidFill>
            <a:srgbClr val="B4E63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eaLnBrk="1" hangingPunct="1"/>
            <a:endParaRPr lang="en-CA" altLang="en-US">
              <a:latin typeface="Arial" panose="020B0604020202020204" pitchFamily="34" charset="0"/>
            </a:endParaRPr>
          </a:p>
        </p:txBody>
      </p:sp>
      <p:sp>
        <p:nvSpPr>
          <p:cNvPr id="45062" name="Text Box 6"/>
          <p:cNvSpPr txBox="1">
            <a:spLocks noChangeArrowheads="1"/>
          </p:cNvSpPr>
          <p:nvPr/>
        </p:nvSpPr>
        <p:spPr bwMode="auto">
          <a:xfrm>
            <a:off x="-152400" y="304800"/>
            <a:ext cx="20574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algn="ctr" eaLnBrk="1" hangingPunct="1"/>
            <a:r>
              <a:rPr lang="en-US" altLang="en-US" sz="1400">
                <a:solidFill>
                  <a:schemeClr val="bg2"/>
                </a:solidFill>
              </a:rPr>
              <a:t>1 electrode</a:t>
            </a:r>
          </a:p>
        </p:txBody>
      </p:sp>
      <p:sp>
        <p:nvSpPr>
          <p:cNvPr id="45063" name="Text Box 7"/>
          <p:cNvSpPr txBox="1">
            <a:spLocks noChangeArrowheads="1"/>
          </p:cNvSpPr>
          <p:nvPr/>
        </p:nvSpPr>
        <p:spPr bwMode="auto">
          <a:xfrm>
            <a:off x="-119063" y="1112838"/>
            <a:ext cx="2057401" cy="51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algn="ctr" eaLnBrk="1" hangingPunct="1"/>
            <a:r>
              <a:rPr lang="en-US" altLang="en-US" sz="1400"/>
              <a:t>2 pre-processing</a:t>
            </a:r>
          </a:p>
          <a:p>
            <a:pPr algn="ctr" eaLnBrk="1" hangingPunct="1"/>
            <a:r>
              <a:rPr lang="en-US" altLang="en-US" sz="1400"/>
              <a:t>(filtering, thresholding)</a:t>
            </a:r>
          </a:p>
        </p:txBody>
      </p:sp>
      <p:sp>
        <p:nvSpPr>
          <p:cNvPr id="45064" name="Text Box 8"/>
          <p:cNvSpPr txBox="1">
            <a:spLocks noChangeArrowheads="1"/>
          </p:cNvSpPr>
          <p:nvPr/>
        </p:nvSpPr>
        <p:spPr bwMode="auto">
          <a:xfrm>
            <a:off x="-114300" y="2133600"/>
            <a:ext cx="20574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algn="ctr" eaLnBrk="1" hangingPunct="1"/>
            <a:r>
              <a:rPr lang="en-US" altLang="en-US" sz="1400">
                <a:solidFill>
                  <a:srgbClr val="A0A0A0"/>
                </a:solidFill>
              </a:rPr>
              <a:t>3 spike sorting</a:t>
            </a:r>
          </a:p>
        </p:txBody>
      </p:sp>
      <p:sp>
        <p:nvSpPr>
          <p:cNvPr id="45065" name="Text Box 9"/>
          <p:cNvSpPr txBox="1">
            <a:spLocks noChangeArrowheads="1"/>
          </p:cNvSpPr>
          <p:nvPr/>
        </p:nvSpPr>
        <p:spPr bwMode="auto">
          <a:xfrm>
            <a:off x="-114300" y="3048000"/>
            <a:ext cx="20574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algn="ctr" eaLnBrk="1" hangingPunct="1"/>
            <a:r>
              <a:rPr lang="en-US" altLang="en-US" sz="1400">
                <a:solidFill>
                  <a:srgbClr val="A0A0A0"/>
                </a:solidFill>
              </a:rPr>
              <a:t>4 analysis</a:t>
            </a:r>
          </a:p>
        </p:txBody>
      </p:sp>
      <p:sp>
        <p:nvSpPr>
          <p:cNvPr id="45066" name="Rectangle 10"/>
          <p:cNvSpPr>
            <a:spLocks noChangeArrowheads="1"/>
          </p:cNvSpPr>
          <p:nvPr/>
        </p:nvSpPr>
        <p:spPr bwMode="auto">
          <a:xfrm>
            <a:off x="4616450" y="457200"/>
            <a:ext cx="1524000" cy="685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eaLnBrk="1" hangingPunct="1"/>
            <a:endParaRPr lang="en-CA" altLang="en-US"/>
          </a:p>
        </p:txBody>
      </p:sp>
      <p:sp>
        <p:nvSpPr>
          <p:cNvPr id="45067" name="Rectangle 11"/>
          <p:cNvSpPr>
            <a:spLocks noChangeArrowheads="1"/>
          </p:cNvSpPr>
          <p:nvPr/>
        </p:nvSpPr>
        <p:spPr bwMode="auto">
          <a:xfrm>
            <a:off x="2895600" y="2209800"/>
            <a:ext cx="1524000" cy="685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eaLnBrk="1" hangingPunct="1"/>
            <a:endParaRPr lang="en-CA" altLang="en-US"/>
          </a:p>
        </p:txBody>
      </p:sp>
      <p:sp>
        <p:nvSpPr>
          <p:cNvPr id="45068" name="Rectangle 12"/>
          <p:cNvSpPr>
            <a:spLocks noChangeArrowheads="1"/>
          </p:cNvSpPr>
          <p:nvPr/>
        </p:nvSpPr>
        <p:spPr bwMode="auto">
          <a:xfrm>
            <a:off x="5986463" y="2209800"/>
            <a:ext cx="2209800" cy="685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eaLnBrk="1" hangingPunct="1"/>
            <a:endParaRPr lang="en-CA" altLang="en-US"/>
          </a:p>
        </p:txBody>
      </p:sp>
      <p:sp>
        <p:nvSpPr>
          <p:cNvPr id="45069" name="Line 13"/>
          <p:cNvSpPr>
            <a:spLocks noChangeShapeType="1"/>
          </p:cNvSpPr>
          <p:nvPr/>
        </p:nvSpPr>
        <p:spPr bwMode="auto">
          <a:xfrm flipH="1">
            <a:off x="3733800" y="1371600"/>
            <a:ext cx="914400" cy="60960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070" name="Line 14"/>
          <p:cNvSpPr>
            <a:spLocks noChangeShapeType="1"/>
          </p:cNvSpPr>
          <p:nvPr/>
        </p:nvSpPr>
        <p:spPr bwMode="auto">
          <a:xfrm>
            <a:off x="6096000" y="1371600"/>
            <a:ext cx="914400" cy="60960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071" name="Text Box 7"/>
          <p:cNvSpPr txBox="1">
            <a:spLocks noChangeArrowheads="1"/>
          </p:cNvSpPr>
          <p:nvPr/>
        </p:nvSpPr>
        <p:spPr bwMode="auto">
          <a:xfrm>
            <a:off x="4614863" y="533400"/>
            <a:ext cx="1524000" cy="51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algn="ctr" eaLnBrk="1" hangingPunct="1"/>
            <a:r>
              <a:rPr lang="en-US" altLang="en-US" sz="1400" b="1"/>
              <a:t>raw data</a:t>
            </a:r>
          </a:p>
          <a:p>
            <a:pPr algn="ctr" eaLnBrk="1" hangingPunct="1"/>
            <a:r>
              <a:rPr lang="en-US" altLang="en-US" sz="1400" b="1"/>
              <a:t>voltage trace</a:t>
            </a:r>
          </a:p>
        </p:txBody>
      </p:sp>
      <p:sp>
        <p:nvSpPr>
          <p:cNvPr id="45072" name="Text Box 7"/>
          <p:cNvSpPr txBox="1">
            <a:spLocks noChangeArrowheads="1"/>
          </p:cNvSpPr>
          <p:nvPr/>
        </p:nvSpPr>
        <p:spPr bwMode="auto">
          <a:xfrm>
            <a:off x="2895600" y="2405063"/>
            <a:ext cx="15240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algn="ctr" eaLnBrk="1" hangingPunct="1"/>
            <a:r>
              <a:rPr lang="en-US" altLang="en-US" sz="1400" b="1"/>
              <a:t>field potentials</a:t>
            </a:r>
          </a:p>
        </p:txBody>
      </p:sp>
      <p:sp>
        <p:nvSpPr>
          <p:cNvPr id="45073" name="Text Box 7"/>
          <p:cNvSpPr txBox="1">
            <a:spLocks noChangeArrowheads="1"/>
          </p:cNvSpPr>
          <p:nvPr/>
        </p:nvSpPr>
        <p:spPr bwMode="auto">
          <a:xfrm>
            <a:off x="5986463" y="2286000"/>
            <a:ext cx="2209800" cy="51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algn="ctr" eaLnBrk="1" hangingPunct="1"/>
            <a:r>
              <a:rPr lang="en-US" altLang="en-US" sz="1400" b="1"/>
              <a:t>action potentials</a:t>
            </a:r>
          </a:p>
          <a:p>
            <a:pPr algn="ctr" eaLnBrk="1" hangingPunct="1"/>
            <a:r>
              <a:rPr lang="en-US" altLang="en-US" sz="1400" b="1"/>
              <a:t>(single neuron spikes)</a:t>
            </a:r>
          </a:p>
        </p:txBody>
      </p:sp>
      <p:sp>
        <p:nvSpPr>
          <p:cNvPr id="45074" name="Text Box 7"/>
          <p:cNvSpPr txBox="1">
            <a:spLocks noChangeArrowheads="1"/>
          </p:cNvSpPr>
          <p:nvPr/>
        </p:nvSpPr>
        <p:spPr bwMode="auto">
          <a:xfrm>
            <a:off x="2590800" y="1371600"/>
            <a:ext cx="15240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algn="ctr" eaLnBrk="1" hangingPunct="1"/>
            <a:r>
              <a:rPr lang="en-US" altLang="en-US" sz="1400">
                <a:solidFill>
                  <a:schemeClr val="bg2"/>
                </a:solidFill>
              </a:rPr>
              <a:t>1-475 Hz filter</a:t>
            </a:r>
          </a:p>
        </p:txBody>
      </p:sp>
      <p:sp>
        <p:nvSpPr>
          <p:cNvPr id="45075" name="Text Box 7"/>
          <p:cNvSpPr txBox="1">
            <a:spLocks noChangeArrowheads="1"/>
          </p:cNvSpPr>
          <p:nvPr/>
        </p:nvSpPr>
        <p:spPr bwMode="auto">
          <a:xfrm>
            <a:off x="6324600" y="1371600"/>
            <a:ext cx="24384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algn="ctr" eaLnBrk="1" hangingPunct="1"/>
            <a:r>
              <a:rPr lang="en-US" altLang="en-US" sz="1400">
                <a:solidFill>
                  <a:schemeClr val="bg2"/>
                </a:solidFill>
              </a:rPr>
              <a:t>600 Hz - 6 kHz filter</a:t>
            </a:r>
          </a:p>
        </p:txBody>
      </p:sp>
      <p:pic>
        <p:nvPicPr>
          <p:cNvPr id="45076" name="Picture 20" descr="cscPlo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3581400"/>
            <a:ext cx="2895600" cy="2074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77" name="Picture 21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3657600"/>
            <a:ext cx="2784475" cy="1706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59110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Picture 2" descr="cscPlot"/>
          <p:cNvPicPr>
            <a:picLocks noChangeAspect="1" noChangeArrowheads="1"/>
          </p:cNvPicPr>
          <p:nvPr>
            <p:ph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28600" y="350838"/>
            <a:ext cx="8763000" cy="62785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52477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Picture 2" descr="CSCplot_cleanedUp"/>
          <p:cNvPicPr>
            <a:picLocks noChangeAspect="1" noChangeArrowheads="1"/>
          </p:cNvPicPr>
          <p:nvPr>
            <p:ph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84150" y="492125"/>
            <a:ext cx="8686800" cy="55276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7107" name="Text Box 7"/>
          <p:cNvSpPr txBox="1">
            <a:spLocks noChangeArrowheads="1"/>
          </p:cNvSpPr>
          <p:nvPr/>
        </p:nvSpPr>
        <p:spPr bwMode="auto">
          <a:xfrm>
            <a:off x="6019800" y="533400"/>
            <a:ext cx="2819400" cy="730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algn="r" eaLnBrk="1" hangingPunct="1"/>
            <a:r>
              <a:rPr lang="en-US" altLang="en-US" sz="1400"/>
              <a:t>field potential recordings with theta (top 2 traces) and gamma (bottom 2 traces) rhythms </a:t>
            </a:r>
          </a:p>
        </p:txBody>
      </p:sp>
    </p:spTree>
    <p:extLst>
      <p:ext uri="{BB962C8B-B14F-4D97-AF65-F5344CB8AC3E}">
        <p14:creationId xmlns:p14="http://schemas.microsoft.com/office/powerpoint/2010/main" val="281325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Picture 2" descr="tetrode_sphere_buzsaki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2743200"/>
            <a:ext cx="4495800" cy="3529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131" name="Rectangle 2"/>
          <p:cNvSpPr>
            <a:spLocks noChangeArrowheads="1"/>
          </p:cNvSpPr>
          <p:nvPr/>
        </p:nvSpPr>
        <p:spPr bwMode="auto">
          <a:xfrm>
            <a:off x="0" y="0"/>
            <a:ext cx="1828800" cy="914400"/>
          </a:xfrm>
          <a:prstGeom prst="rect">
            <a:avLst/>
          </a:prstGeom>
          <a:solidFill>
            <a:srgbClr val="99CC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eaLnBrk="1" hangingPunct="1"/>
            <a:endParaRPr lang="en-CA" altLang="en-US">
              <a:latin typeface="Arial" panose="020B0604020202020204" pitchFamily="34" charset="0"/>
            </a:endParaRPr>
          </a:p>
        </p:txBody>
      </p:sp>
      <p:sp>
        <p:nvSpPr>
          <p:cNvPr id="48132" name="Rectangle 3"/>
          <p:cNvSpPr>
            <a:spLocks noChangeArrowheads="1"/>
          </p:cNvSpPr>
          <p:nvPr/>
        </p:nvSpPr>
        <p:spPr bwMode="auto">
          <a:xfrm>
            <a:off x="0" y="914400"/>
            <a:ext cx="1828800" cy="914400"/>
          </a:xfrm>
          <a:prstGeom prst="rect">
            <a:avLst/>
          </a:prstGeom>
          <a:solidFill>
            <a:srgbClr val="B4E63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eaLnBrk="1" hangingPunct="1"/>
            <a:endParaRPr lang="en-CA" altLang="en-US">
              <a:latin typeface="Arial" panose="020B0604020202020204" pitchFamily="34" charset="0"/>
            </a:endParaRPr>
          </a:p>
        </p:txBody>
      </p:sp>
      <p:sp>
        <p:nvSpPr>
          <p:cNvPr id="48133" name="Rectangle 4"/>
          <p:cNvSpPr>
            <a:spLocks noChangeArrowheads="1"/>
          </p:cNvSpPr>
          <p:nvPr/>
        </p:nvSpPr>
        <p:spPr bwMode="auto">
          <a:xfrm>
            <a:off x="0" y="1828800"/>
            <a:ext cx="1828800" cy="914400"/>
          </a:xfrm>
          <a:prstGeom prst="rect">
            <a:avLst/>
          </a:prstGeom>
          <a:solidFill>
            <a:srgbClr val="B4E63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eaLnBrk="1" hangingPunct="1"/>
            <a:endParaRPr lang="en-CA" altLang="en-US">
              <a:latin typeface="Arial" panose="020B0604020202020204" pitchFamily="34" charset="0"/>
            </a:endParaRPr>
          </a:p>
        </p:txBody>
      </p:sp>
      <p:sp>
        <p:nvSpPr>
          <p:cNvPr id="48134" name="Rectangle 5"/>
          <p:cNvSpPr>
            <a:spLocks noChangeArrowheads="1"/>
          </p:cNvSpPr>
          <p:nvPr/>
        </p:nvSpPr>
        <p:spPr bwMode="auto">
          <a:xfrm>
            <a:off x="0" y="2743200"/>
            <a:ext cx="1828800" cy="914400"/>
          </a:xfrm>
          <a:prstGeom prst="rect">
            <a:avLst/>
          </a:prstGeom>
          <a:solidFill>
            <a:srgbClr val="B4E63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eaLnBrk="1" hangingPunct="1"/>
            <a:endParaRPr lang="en-CA" altLang="en-US">
              <a:latin typeface="Arial" panose="020B0604020202020204" pitchFamily="34" charset="0"/>
            </a:endParaRPr>
          </a:p>
        </p:txBody>
      </p:sp>
      <p:sp>
        <p:nvSpPr>
          <p:cNvPr id="48135" name="Text Box 6"/>
          <p:cNvSpPr txBox="1">
            <a:spLocks noChangeArrowheads="1"/>
          </p:cNvSpPr>
          <p:nvPr/>
        </p:nvSpPr>
        <p:spPr bwMode="auto">
          <a:xfrm>
            <a:off x="-152400" y="304800"/>
            <a:ext cx="20574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algn="ctr" eaLnBrk="1" hangingPunct="1"/>
            <a:r>
              <a:rPr lang="en-US" altLang="en-US" sz="1400">
                <a:solidFill>
                  <a:schemeClr val="bg2"/>
                </a:solidFill>
              </a:rPr>
              <a:t>1 electrode</a:t>
            </a:r>
          </a:p>
        </p:txBody>
      </p:sp>
      <p:sp>
        <p:nvSpPr>
          <p:cNvPr id="48136" name="Text Box 7"/>
          <p:cNvSpPr txBox="1">
            <a:spLocks noChangeArrowheads="1"/>
          </p:cNvSpPr>
          <p:nvPr/>
        </p:nvSpPr>
        <p:spPr bwMode="auto">
          <a:xfrm>
            <a:off x="-119063" y="1112838"/>
            <a:ext cx="2057401" cy="51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algn="ctr" eaLnBrk="1" hangingPunct="1"/>
            <a:r>
              <a:rPr lang="en-US" altLang="en-US" sz="1400">
                <a:solidFill>
                  <a:srgbClr val="A0A0A0"/>
                </a:solidFill>
              </a:rPr>
              <a:t>2 pre-processing</a:t>
            </a:r>
          </a:p>
          <a:p>
            <a:pPr algn="ctr" eaLnBrk="1" hangingPunct="1"/>
            <a:r>
              <a:rPr lang="en-US" altLang="en-US" sz="1400">
                <a:solidFill>
                  <a:srgbClr val="A0A0A0"/>
                </a:solidFill>
              </a:rPr>
              <a:t>(filtering, thresholding)</a:t>
            </a:r>
          </a:p>
        </p:txBody>
      </p:sp>
      <p:sp>
        <p:nvSpPr>
          <p:cNvPr id="48137" name="Text Box 8"/>
          <p:cNvSpPr txBox="1">
            <a:spLocks noChangeArrowheads="1"/>
          </p:cNvSpPr>
          <p:nvPr/>
        </p:nvSpPr>
        <p:spPr bwMode="auto">
          <a:xfrm>
            <a:off x="-114300" y="2133600"/>
            <a:ext cx="20574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algn="ctr" eaLnBrk="1" hangingPunct="1"/>
            <a:r>
              <a:rPr lang="en-US" altLang="en-US" sz="1400"/>
              <a:t>3 spike sorting</a:t>
            </a:r>
          </a:p>
        </p:txBody>
      </p:sp>
      <p:sp>
        <p:nvSpPr>
          <p:cNvPr id="48138" name="Text Box 9"/>
          <p:cNvSpPr txBox="1">
            <a:spLocks noChangeArrowheads="1"/>
          </p:cNvSpPr>
          <p:nvPr/>
        </p:nvSpPr>
        <p:spPr bwMode="auto">
          <a:xfrm>
            <a:off x="-114300" y="3048000"/>
            <a:ext cx="20574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algn="ctr" eaLnBrk="1" hangingPunct="1"/>
            <a:r>
              <a:rPr lang="en-US" altLang="en-US" sz="1400">
                <a:solidFill>
                  <a:srgbClr val="A0A0A0"/>
                </a:solidFill>
              </a:rPr>
              <a:t>4 analysis</a:t>
            </a:r>
          </a:p>
        </p:txBody>
      </p:sp>
      <p:sp>
        <p:nvSpPr>
          <p:cNvPr id="48139" name="Rectangle 11"/>
          <p:cNvSpPr>
            <a:spLocks noChangeArrowheads="1"/>
          </p:cNvSpPr>
          <p:nvPr/>
        </p:nvSpPr>
        <p:spPr bwMode="auto">
          <a:xfrm>
            <a:off x="4616450" y="457200"/>
            <a:ext cx="1524000" cy="685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eaLnBrk="1" hangingPunct="1"/>
            <a:endParaRPr lang="en-CA" altLang="en-US"/>
          </a:p>
        </p:txBody>
      </p:sp>
      <p:sp>
        <p:nvSpPr>
          <p:cNvPr id="48140" name="Rectangle 12"/>
          <p:cNvSpPr>
            <a:spLocks noChangeArrowheads="1"/>
          </p:cNvSpPr>
          <p:nvPr/>
        </p:nvSpPr>
        <p:spPr bwMode="auto">
          <a:xfrm>
            <a:off x="2895600" y="2209800"/>
            <a:ext cx="1524000" cy="685800"/>
          </a:xfrm>
          <a:prstGeom prst="rect">
            <a:avLst/>
          </a:prstGeom>
          <a:solidFill>
            <a:schemeClr val="accent1">
              <a:alpha val="50195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eaLnBrk="1" hangingPunct="1"/>
            <a:endParaRPr lang="en-CA" altLang="en-US"/>
          </a:p>
        </p:txBody>
      </p:sp>
      <p:sp>
        <p:nvSpPr>
          <p:cNvPr id="48141" name="Rectangle 13"/>
          <p:cNvSpPr>
            <a:spLocks noChangeArrowheads="1"/>
          </p:cNvSpPr>
          <p:nvPr/>
        </p:nvSpPr>
        <p:spPr bwMode="auto">
          <a:xfrm>
            <a:off x="6324600" y="2209800"/>
            <a:ext cx="1524000" cy="685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eaLnBrk="1" hangingPunct="1"/>
            <a:endParaRPr lang="en-CA" altLang="en-US"/>
          </a:p>
        </p:txBody>
      </p:sp>
      <p:sp>
        <p:nvSpPr>
          <p:cNvPr id="48142" name="Line 14"/>
          <p:cNvSpPr>
            <a:spLocks noChangeShapeType="1"/>
          </p:cNvSpPr>
          <p:nvPr/>
        </p:nvSpPr>
        <p:spPr bwMode="auto">
          <a:xfrm flipH="1">
            <a:off x="3733800" y="1371600"/>
            <a:ext cx="914400" cy="609600"/>
          </a:xfrm>
          <a:prstGeom prst="line">
            <a:avLst/>
          </a:prstGeom>
          <a:noFill/>
          <a:ln w="9525">
            <a:solidFill>
              <a:srgbClr val="A0A0A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8143" name="Line 15"/>
          <p:cNvSpPr>
            <a:spLocks noChangeShapeType="1"/>
          </p:cNvSpPr>
          <p:nvPr/>
        </p:nvSpPr>
        <p:spPr bwMode="auto">
          <a:xfrm>
            <a:off x="6096000" y="1371600"/>
            <a:ext cx="914400" cy="60960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8144" name="Text Box 7"/>
          <p:cNvSpPr txBox="1">
            <a:spLocks noChangeArrowheads="1"/>
          </p:cNvSpPr>
          <p:nvPr/>
        </p:nvSpPr>
        <p:spPr bwMode="auto">
          <a:xfrm>
            <a:off x="4614863" y="533400"/>
            <a:ext cx="1524000" cy="51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algn="ctr" eaLnBrk="1" hangingPunct="1"/>
            <a:r>
              <a:rPr lang="en-US" altLang="en-US" sz="1400" b="1"/>
              <a:t>raw data</a:t>
            </a:r>
          </a:p>
          <a:p>
            <a:pPr algn="ctr" eaLnBrk="1" hangingPunct="1"/>
            <a:r>
              <a:rPr lang="en-US" altLang="en-US" sz="1400" b="1"/>
              <a:t>voltage trace</a:t>
            </a:r>
          </a:p>
        </p:txBody>
      </p:sp>
      <p:sp>
        <p:nvSpPr>
          <p:cNvPr id="48145" name="Text Box 7"/>
          <p:cNvSpPr txBox="1">
            <a:spLocks noChangeArrowheads="1"/>
          </p:cNvSpPr>
          <p:nvPr/>
        </p:nvSpPr>
        <p:spPr bwMode="auto">
          <a:xfrm>
            <a:off x="2895600" y="2405063"/>
            <a:ext cx="15240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algn="ctr" eaLnBrk="1" hangingPunct="1"/>
            <a:r>
              <a:rPr lang="en-US" altLang="en-US" sz="1400" b="1">
                <a:solidFill>
                  <a:srgbClr val="A0A0A0"/>
                </a:solidFill>
              </a:rPr>
              <a:t>field potentials</a:t>
            </a:r>
          </a:p>
        </p:txBody>
      </p:sp>
      <p:sp>
        <p:nvSpPr>
          <p:cNvPr id="48146" name="Text Box 7"/>
          <p:cNvSpPr txBox="1">
            <a:spLocks noChangeArrowheads="1"/>
          </p:cNvSpPr>
          <p:nvPr/>
        </p:nvSpPr>
        <p:spPr bwMode="auto">
          <a:xfrm>
            <a:off x="2590800" y="1371600"/>
            <a:ext cx="15240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algn="ctr" eaLnBrk="1" hangingPunct="1"/>
            <a:r>
              <a:rPr lang="en-US" altLang="en-US" sz="1400">
                <a:solidFill>
                  <a:srgbClr val="A0A0A0"/>
                </a:solidFill>
              </a:rPr>
              <a:t>1-475 Hz filter</a:t>
            </a:r>
          </a:p>
        </p:txBody>
      </p:sp>
      <p:sp>
        <p:nvSpPr>
          <p:cNvPr id="48147" name="Text Box 7"/>
          <p:cNvSpPr txBox="1">
            <a:spLocks noChangeArrowheads="1"/>
          </p:cNvSpPr>
          <p:nvPr/>
        </p:nvSpPr>
        <p:spPr bwMode="auto">
          <a:xfrm>
            <a:off x="6324600" y="1371600"/>
            <a:ext cx="24384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algn="ctr" eaLnBrk="1" hangingPunct="1"/>
            <a:r>
              <a:rPr lang="en-US" altLang="en-US" sz="1400">
                <a:solidFill>
                  <a:schemeClr val="bg2"/>
                </a:solidFill>
              </a:rPr>
              <a:t>600 Hz - 6 kHz filter</a:t>
            </a:r>
          </a:p>
        </p:txBody>
      </p:sp>
      <p:sp>
        <p:nvSpPr>
          <p:cNvPr id="48148" name="Text Box 7"/>
          <p:cNvSpPr txBox="1">
            <a:spLocks noChangeArrowheads="1"/>
          </p:cNvSpPr>
          <p:nvPr/>
        </p:nvSpPr>
        <p:spPr bwMode="auto">
          <a:xfrm>
            <a:off x="5986463" y="2286000"/>
            <a:ext cx="2209800" cy="51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algn="ctr" eaLnBrk="1" hangingPunct="1"/>
            <a:r>
              <a:rPr lang="en-US" altLang="en-US" sz="1400" b="1"/>
              <a:t>action potentials</a:t>
            </a:r>
          </a:p>
          <a:p>
            <a:pPr algn="ctr" eaLnBrk="1" hangingPunct="1"/>
            <a:r>
              <a:rPr lang="en-US" altLang="en-US" sz="1400" b="1"/>
              <a:t>(single neuron spikes)</a:t>
            </a:r>
          </a:p>
        </p:txBody>
      </p:sp>
    </p:spTree>
    <p:extLst>
      <p:ext uri="{BB962C8B-B14F-4D97-AF65-F5344CB8AC3E}">
        <p14:creationId xmlns:p14="http://schemas.microsoft.com/office/powerpoint/2010/main" val="2433903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Picture 2" descr="tetrode_sphere_buzsaki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533400"/>
            <a:ext cx="4495800" cy="3529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155" name="Rectangle 2"/>
          <p:cNvSpPr>
            <a:spLocks noChangeArrowheads="1"/>
          </p:cNvSpPr>
          <p:nvPr/>
        </p:nvSpPr>
        <p:spPr bwMode="auto">
          <a:xfrm>
            <a:off x="0" y="0"/>
            <a:ext cx="1828800" cy="914400"/>
          </a:xfrm>
          <a:prstGeom prst="rect">
            <a:avLst/>
          </a:prstGeom>
          <a:solidFill>
            <a:srgbClr val="99CC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eaLnBrk="1" hangingPunct="1"/>
            <a:endParaRPr lang="en-CA" altLang="en-US">
              <a:latin typeface="Arial" panose="020B0604020202020204" pitchFamily="34" charset="0"/>
            </a:endParaRPr>
          </a:p>
        </p:txBody>
      </p:sp>
      <p:sp>
        <p:nvSpPr>
          <p:cNvPr id="49156" name="Rectangle 3"/>
          <p:cNvSpPr>
            <a:spLocks noChangeArrowheads="1"/>
          </p:cNvSpPr>
          <p:nvPr/>
        </p:nvSpPr>
        <p:spPr bwMode="auto">
          <a:xfrm>
            <a:off x="0" y="914400"/>
            <a:ext cx="1828800" cy="914400"/>
          </a:xfrm>
          <a:prstGeom prst="rect">
            <a:avLst/>
          </a:prstGeom>
          <a:solidFill>
            <a:srgbClr val="B4E63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eaLnBrk="1" hangingPunct="1"/>
            <a:endParaRPr lang="en-CA" altLang="en-US">
              <a:latin typeface="Arial" panose="020B0604020202020204" pitchFamily="34" charset="0"/>
            </a:endParaRPr>
          </a:p>
        </p:txBody>
      </p:sp>
      <p:sp>
        <p:nvSpPr>
          <p:cNvPr id="49157" name="Rectangle 4"/>
          <p:cNvSpPr>
            <a:spLocks noChangeArrowheads="1"/>
          </p:cNvSpPr>
          <p:nvPr/>
        </p:nvSpPr>
        <p:spPr bwMode="auto">
          <a:xfrm>
            <a:off x="0" y="1828800"/>
            <a:ext cx="1828800" cy="914400"/>
          </a:xfrm>
          <a:prstGeom prst="rect">
            <a:avLst/>
          </a:prstGeom>
          <a:solidFill>
            <a:srgbClr val="B4E63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eaLnBrk="1" hangingPunct="1"/>
            <a:endParaRPr lang="en-CA" altLang="en-US">
              <a:latin typeface="Arial" panose="020B0604020202020204" pitchFamily="34" charset="0"/>
            </a:endParaRPr>
          </a:p>
        </p:txBody>
      </p:sp>
      <p:sp>
        <p:nvSpPr>
          <p:cNvPr id="49158" name="Rectangle 5"/>
          <p:cNvSpPr>
            <a:spLocks noChangeArrowheads="1"/>
          </p:cNvSpPr>
          <p:nvPr/>
        </p:nvSpPr>
        <p:spPr bwMode="auto">
          <a:xfrm>
            <a:off x="0" y="2743200"/>
            <a:ext cx="1828800" cy="914400"/>
          </a:xfrm>
          <a:prstGeom prst="rect">
            <a:avLst/>
          </a:prstGeom>
          <a:solidFill>
            <a:srgbClr val="B4E63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eaLnBrk="1" hangingPunct="1"/>
            <a:endParaRPr lang="en-CA" altLang="en-US">
              <a:latin typeface="Arial" panose="020B0604020202020204" pitchFamily="34" charset="0"/>
            </a:endParaRPr>
          </a:p>
        </p:txBody>
      </p:sp>
      <p:sp>
        <p:nvSpPr>
          <p:cNvPr id="49159" name="Text Box 6"/>
          <p:cNvSpPr txBox="1">
            <a:spLocks noChangeArrowheads="1"/>
          </p:cNvSpPr>
          <p:nvPr/>
        </p:nvSpPr>
        <p:spPr bwMode="auto">
          <a:xfrm>
            <a:off x="-152400" y="304800"/>
            <a:ext cx="20574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algn="ctr" eaLnBrk="1" hangingPunct="1"/>
            <a:r>
              <a:rPr lang="en-US" altLang="en-US" sz="1400">
                <a:solidFill>
                  <a:schemeClr val="bg2"/>
                </a:solidFill>
              </a:rPr>
              <a:t>1 electrode</a:t>
            </a:r>
          </a:p>
        </p:txBody>
      </p:sp>
      <p:sp>
        <p:nvSpPr>
          <p:cNvPr id="49160" name="Text Box 7"/>
          <p:cNvSpPr txBox="1">
            <a:spLocks noChangeArrowheads="1"/>
          </p:cNvSpPr>
          <p:nvPr/>
        </p:nvSpPr>
        <p:spPr bwMode="auto">
          <a:xfrm>
            <a:off x="-119063" y="1112838"/>
            <a:ext cx="2057401" cy="51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algn="ctr" eaLnBrk="1" hangingPunct="1"/>
            <a:r>
              <a:rPr lang="en-US" altLang="en-US" sz="1400">
                <a:solidFill>
                  <a:srgbClr val="A0A0A0"/>
                </a:solidFill>
              </a:rPr>
              <a:t>2 pre-processing</a:t>
            </a:r>
          </a:p>
          <a:p>
            <a:pPr algn="ctr" eaLnBrk="1" hangingPunct="1"/>
            <a:r>
              <a:rPr lang="en-US" altLang="en-US" sz="1400">
                <a:solidFill>
                  <a:srgbClr val="A0A0A0"/>
                </a:solidFill>
              </a:rPr>
              <a:t>(filtering, thresholding)</a:t>
            </a:r>
          </a:p>
        </p:txBody>
      </p:sp>
      <p:sp>
        <p:nvSpPr>
          <p:cNvPr id="49161" name="Text Box 8"/>
          <p:cNvSpPr txBox="1">
            <a:spLocks noChangeArrowheads="1"/>
          </p:cNvSpPr>
          <p:nvPr/>
        </p:nvSpPr>
        <p:spPr bwMode="auto">
          <a:xfrm>
            <a:off x="-114300" y="2133600"/>
            <a:ext cx="20574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algn="ctr" eaLnBrk="1" hangingPunct="1"/>
            <a:r>
              <a:rPr lang="en-US" altLang="en-US" sz="1400"/>
              <a:t>3 spike sorting</a:t>
            </a:r>
          </a:p>
        </p:txBody>
      </p:sp>
      <p:sp>
        <p:nvSpPr>
          <p:cNvPr id="49162" name="Text Box 9"/>
          <p:cNvSpPr txBox="1">
            <a:spLocks noChangeArrowheads="1"/>
          </p:cNvSpPr>
          <p:nvPr/>
        </p:nvSpPr>
        <p:spPr bwMode="auto">
          <a:xfrm>
            <a:off x="-114300" y="3048000"/>
            <a:ext cx="20574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algn="ctr" eaLnBrk="1" hangingPunct="1"/>
            <a:r>
              <a:rPr lang="en-US" altLang="en-US" sz="1400">
                <a:solidFill>
                  <a:srgbClr val="A0A0A0"/>
                </a:solidFill>
              </a:rPr>
              <a:t>4 analysis</a:t>
            </a:r>
          </a:p>
        </p:txBody>
      </p:sp>
      <p:grpSp>
        <p:nvGrpSpPr>
          <p:cNvPr id="49163" name="Group 11"/>
          <p:cNvGrpSpPr>
            <a:grpSpLocks/>
          </p:cNvGrpSpPr>
          <p:nvPr/>
        </p:nvGrpSpPr>
        <p:grpSpPr bwMode="auto">
          <a:xfrm>
            <a:off x="4549775" y="466725"/>
            <a:ext cx="1219200" cy="447675"/>
            <a:chOff x="2866" y="294"/>
            <a:chExt cx="768" cy="282"/>
          </a:xfrm>
        </p:grpSpPr>
        <p:sp>
          <p:nvSpPr>
            <p:cNvPr id="49172" name="Rectangle 12"/>
            <p:cNvSpPr>
              <a:spLocks noChangeArrowheads="1"/>
            </p:cNvSpPr>
            <p:nvPr/>
          </p:nvSpPr>
          <p:spPr bwMode="auto">
            <a:xfrm>
              <a:off x="2866" y="294"/>
              <a:ext cx="768" cy="2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Helvetica" panose="020B060402020203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Helvetica" panose="020B060402020203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Helvetica" panose="020B060402020203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Helvetica" panose="020B060402020203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Helvetica" panose="020B0604020202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" panose="020B0604020202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" panose="020B0604020202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" panose="020B0604020202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" panose="020B0604020202030204" pitchFamily="34" charset="0"/>
                </a:defRPr>
              </a:lvl9pPr>
            </a:lstStyle>
            <a:p>
              <a:pPr eaLnBrk="1" hangingPunct="1"/>
              <a:endParaRPr lang="en-CA" altLang="en-US"/>
            </a:p>
          </p:txBody>
        </p:sp>
        <p:sp>
          <p:nvSpPr>
            <p:cNvPr id="49173" name="Rectangle 13"/>
            <p:cNvSpPr>
              <a:spLocks noChangeArrowheads="1"/>
            </p:cNvSpPr>
            <p:nvPr/>
          </p:nvSpPr>
          <p:spPr bwMode="auto">
            <a:xfrm>
              <a:off x="3360" y="384"/>
              <a:ext cx="192" cy="1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Helvetica" panose="020B060402020203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Helvetica" panose="020B060402020203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Helvetica" panose="020B060402020203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Helvetica" panose="020B060402020203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Helvetica" panose="020B0604020202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" panose="020B0604020202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" panose="020B0604020202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" panose="020B0604020202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" panose="020B0604020202030204" pitchFamily="34" charset="0"/>
                </a:defRPr>
              </a:lvl9pPr>
            </a:lstStyle>
            <a:p>
              <a:pPr eaLnBrk="1" hangingPunct="1"/>
              <a:endParaRPr lang="en-CA" altLang="en-US"/>
            </a:p>
          </p:txBody>
        </p:sp>
        <p:sp>
          <p:nvSpPr>
            <p:cNvPr id="49174" name="Rectangle 14"/>
            <p:cNvSpPr>
              <a:spLocks noChangeArrowheads="1"/>
            </p:cNvSpPr>
            <p:nvPr/>
          </p:nvSpPr>
          <p:spPr bwMode="auto">
            <a:xfrm>
              <a:off x="2880" y="384"/>
              <a:ext cx="192" cy="1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Helvetica" panose="020B060402020203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Helvetica" panose="020B060402020203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Helvetica" panose="020B060402020203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Helvetica" panose="020B060402020203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Helvetica" panose="020B0604020202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" panose="020B0604020202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" panose="020B0604020202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" panose="020B0604020202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" panose="020B0604020202030204" pitchFamily="34" charset="0"/>
                </a:defRPr>
              </a:lvl9pPr>
            </a:lstStyle>
            <a:p>
              <a:pPr eaLnBrk="1" hangingPunct="1"/>
              <a:endParaRPr lang="en-CA" altLang="en-US"/>
            </a:p>
          </p:txBody>
        </p:sp>
      </p:grpSp>
      <p:sp>
        <p:nvSpPr>
          <p:cNvPr id="49164" name="Line 15"/>
          <p:cNvSpPr>
            <a:spLocks noChangeShapeType="1"/>
          </p:cNvSpPr>
          <p:nvPr/>
        </p:nvSpPr>
        <p:spPr bwMode="auto">
          <a:xfrm flipV="1">
            <a:off x="5105400" y="457200"/>
            <a:ext cx="762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9165" name="Line 16"/>
          <p:cNvSpPr>
            <a:spLocks noChangeShapeType="1"/>
          </p:cNvSpPr>
          <p:nvPr/>
        </p:nvSpPr>
        <p:spPr bwMode="auto">
          <a:xfrm flipV="1">
            <a:off x="5289550" y="434975"/>
            <a:ext cx="5334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9166" name="Line 17"/>
          <p:cNvSpPr>
            <a:spLocks noChangeShapeType="1"/>
          </p:cNvSpPr>
          <p:nvPr/>
        </p:nvSpPr>
        <p:spPr bwMode="auto">
          <a:xfrm flipH="1" flipV="1">
            <a:off x="4419600" y="838200"/>
            <a:ext cx="4572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9167" name="Line 18"/>
          <p:cNvSpPr>
            <a:spLocks noChangeShapeType="1"/>
          </p:cNvSpPr>
          <p:nvPr/>
        </p:nvSpPr>
        <p:spPr bwMode="auto">
          <a:xfrm flipV="1">
            <a:off x="5181600" y="1066800"/>
            <a:ext cx="6858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9168" name="Text Box 19"/>
          <p:cNvSpPr txBox="1">
            <a:spLocks noChangeArrowheads="1"/>
          </p:cNvSpPr>
          <p:nvPr/>
        </p:nvSpPr>
        <p:spPr bwMode="auto">
          <a:xfrm>
            <a:off x="4159250" y="601663"/>
            <a:ext cx="3810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>
                <a:latin typeface="Arial" panose="020B0604020202020204" pitchFamily="34" charset="0"/>
              </a:rPr>
              <a:t>1</a:t>
            </a:r>
          </a:p>
        </p:txBody>
      </p:sp>
      <p:sp>
        <p:nvSpPr>
          <p:cNvPr id="49169" name="Text Box 20"/>
          <p:cNvSpPr txBox="1">
            <a:spLocks noChangeArrowheads="1"/>
          </p:cNvSpPr>
          <p:nvPr/>
        </p:nvSpPr>
        <p:spPr bwMode="auto">
          <a:xfrm>
            <a:off x="5029200" y="130175"/>
            <a:ext cx="3810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>
                <a:latin typeface="Arial" panose="020B0604020202020204" pitchFamily="34" charset="0"/>
              </a:rPr>
              <a:t>2</a:t>
            </a:r>
          </a:p>
        </p:txBody>
      </p:sp>
      <p:sp>
        <p:nvSpPr>
          <p:cNvPr id="49170" name="Text Box 21"/>
          <p:cNvSpPr txBox="1">
            <a:spLocks noChangeArrowheads="1"/>
          </p:cNvSpPr>
          <p:nvPr/>
        </p:nvSpPr>
        <p:spPr bwMode="auto">
          <a:xfrm>
            <a:off x="5768975" y="195263"/>
            <a:ext cx="3810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>
                <a:latin typeface="Arial" panose="020B0604020202020204" pitchFamily="34" charset="0"/>
              </a:rPr>
              <a:t>3</a:t>
            </a:r>
          </a:p>
        </p:txBody>
      </p:sp>
      <p:sp>
        <p:nvSpPr>
          <p:cNvPr id="49171" name="Text Box 22"/>
          <p:cNvSpPr txBox="1">
            <a:spLocks noChangeArrowheads="1"/>
          </p:cNvSpPr>
          <p:nvPr/>
        </p:nvSpPr>
        <p:spPr bwMode="auto">
          <a:xfrm>
            <a:off x="5824538" y="849313"/>
            <a:ext cx="3810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>
                <a:latin typeface="Arial" panose="020B0604020202020204" pitchFamily="34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523446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0178" name="Object 2"/>
          <p:cNvGraphicFramePr>
            <a:graphicFrameLocks noChangeAspect="1"/>
          </p:cNvGraphicFramePr>
          <p:nvPr/>
        </p:nvGraphicFramePr>
        <p:xfrm>
          <a:off x="1600200" y="4572000"/>
          <a:ext cx="828675" cy="198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Image" r:id="rId4" imgW="1955556" imgH="3238095" progId="Photoshop.Image.8">
                  <p:embed/>
                </p:oleObj>
              </mc:Choice>
              <mc:Fallback>
                <p:oleObj name="Image" r:id="rId4" imgW="1955556" imgH="3238095" progId="Photoshop.Image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0200" y="4572000"/>
                        <a:ext cx="828675" cy="1981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0179" name="Picture 3" descr="tetrode_sphere_buzsaki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533400"/>
            <a:ext cx="4495800" cy="3529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0180" name="Rectangle 2"/>
          <p:cNvSpPr>
            <a:spLocks noChangeArrowheads="1"/>
          </p:cNvSpPr>
          <p:nvPr/>
        </p:nvSpPr>
        <p:spPr bwMode="auto">
          <a:xfrm>
            <a:off x="0" y="0"/>
            <a:ext cx="1828800" cy="914400"/>
          </a:xfrm>
          <a:prstGeom prst="rect">
            <a:avLst/>
          </a:prstGeom>
          <a:solidFill>
            <a:srgbClr val="99CC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eaLnBrk="1" hangingPunct="1"/>
            <a:endParaRPr lang="en-CA" altLang="en-US">
              <a:latin typeface="Arial" panose="020B0604020202020204" pitchFamily="34" charset="0"/>
            </a:endParaRPr>
          </a:p>
        </p:txBody>
      </p:sp>
      <p:sp>
        <p:nvSpPr>
          <p:cNvPr id="50181" name="Rectangle 3"/>
          <p:cNvSpPr>
            <a:spLocks noChangeArrowheads="1"/>
          </p:cNvSpPr>
          <p:nvPr/>
        </p:nvSpPr>
        <p:spPr bwMode="auto">
          <a:xfrm>
            <a:off x="0" y="914400"/>
            <a:ext cx="1828800" cy="914400"/>
          </a:xfrm>
          <a:prstGeom prst="rect">
            <a:avLst/>
          </a:prstGeom>
          <a:solidFill>
            <a:srgbClr val="B4E63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eaLnBrk="1" hangingPunct="1"/>
            <a:endParaRPr lang="en-CA" altLang="en-US">
              <a:latin typeface="Arial" panose="020B0604020202020204" pitchFamily="34" charset="0"/>
            </a:endParaRPr>
          </a:p>
        </p:txBody>
      </p:sp>
      <p:sp>
        <p:nvSpPr>
          <p:cNvPr id="50182" name="Rectangle 4"/>
          <p:cNvSpPr>
            <a:spLocks noChangeArrowheads="1"/>
          </p:cNvSpPr>
          <p:nvPr/>
        </p:nvSpPr>
        <p:spPr bwMode="auto">
          <a:xfrm>
            <a:off x="0" y="1828800"/>
            <a:ext cx="1828800" cy="914400"/>
          </a:xfrm>
          <a:prstGeom prst="rect">
            <a:avLst/>
          </a:prstGeom>
          <a:solidFill>
            <a:srgbClr val="B4E63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eaLnBrk="1" hangingPunct="1"/>
            <a:endParaRPr lang="en-CA" altLang="en-US">
              <a:latin typeface="Arial" panose="020B0604020202020204" pitchFamily="34" charset="0"/>
            </a:endParaRPr>
          </a:p>
        </p:txBody>
      </p:sp>
      <p:sp>
        <p:nvSpPr>
          <p:cNvPr id="50183" name="Rectangle 5"/>
          <p:cNvSpPr>
            <a:spLocks noChangeArrowheads="1"/>
          </p:cNvSpPr>
          <p:nvPr/>
        </p:nvSpPr>
        <p:spPr bwMode="auto">
          <a:xfrm>
            <a:off x="0" y="2743200"/>
            <a:ext cx="1828800" cy="914400"/>
          </a:xfrm>
          <a:prstGeom prst="rect">
            <a:avLst/>
          </a:prstGeom>
          <a:solidFill>
            <a:srgbClr val="B4E63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eaLnBrk="1" hangingPunct="1"/>
            <a:endParaRPr lang="en-CA" altLang="en-US">
              <a:latin typeface="Arial" panose="020B0604020202020204" pitchFamily="34" charset="0"/>
            </a:endParaRPr>
          </a:p>
        </p:txBody>
      </p:sp>
      <p:sp>
        <p:nvSpPr>
          <p:cNvPr id="50184" name="Text Box 6"/>
          <p:cNvSpPr txBox="1">
            <a:spLocks noChangeArrowheads="1"/>
          </p:cNvSpPr>
          <p:nvPr/>
        </p:nvSpPr>
        <p:spPr bwMode="auto">
          <a:xfrm>
            <a:off x="-152400" y="304800"/>
            <a:ext cx="20574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algn="ctr" eaLnBrk="1" hangingPunct="1"/>
            <a:r>
              <a:rPr lang="en-US" altLang="en-US" sz="1400">
                <a:solidFill>
                  <a:schemeClr val="bg2"/>
                </a:solidFill>
              </a:rPr>
              <a:t>1 electrode</a:t>
            </a:r>
          </a:p>
        </p:txBody>
      </p:sp>
      <p:sp>
        <p:nvSpPr>
          <p:cNvPr id="50185" name="Text Box 7"/>
          <p:cNvSpPr txBox="1">
            <a:spLocks noChangeArrowheads="1"/>
          </p:cNvSpPr>
          <p:nvPr/>
        </p:nvSpPr>
        <p:spPr bwMode="auto">
          <a:xfrm>
            <a:off x="-119063" y="1112838"/>
            <a:ext cx="2057401" cy="51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algn="ctr" eaLnBrk="1" hangingPunct="1"/>
            <a:r>
              <a:rPr lang="en-US" altLang="en-US" sz="1400">
                <a:solidFill>
                  <a:srgbClr val="A0A0A0"/>
                </a:solidFill>
              </a:rPr>
              <a:t>2 pre-processing</a:t>
            </a:r>
          </a:p>
          <a:p>
            <a:pPr algn="ctr" eaLnBrk="1" hangingPunct="1"/>
            <a:r>
              <a:rPr lang="en-US" altLang="en-US" sz="1400">
                <a:solidFill>
                  <a:srgbClr val="A0A0A0"/>
                </a:solidFill>
              </a:rPr>
              <a:t>(filtering, thresholding)</a:t>
            </a:r>
          </a:p>
        </p:txBody>
      </p:sp>
      <p:sp>
        <p:nvSpPr>
          <p:cNvPr id="50186" name="Text Box 8"/>
          <p:cNvSpPr txBox="1">
            <a:spLocks noChangeArrowheads="1"/>
          </p:cNvSpPr>
          <p:nvPr/>
        </p:nvSpPr>
        <p:spPr bwMode="auto">
          <a:xfrm>
            <a:off x="-114300" y="2133600"/>
            <a:ext cx="20574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algn="ctr" eaLnBrk="1" hangingPunct="1"/>
            <a:r>
              <a:rPr lang="en-US" altLang="en-US" sz="1400"/>
              <a:t>3 spike sorting</a:t>
            </a:r>
          </a:p>
        </p:txBody>
      </p:sp>
      <p:sp>
        <p:nvSpPr>
          <p:cNvPr id="50187" name="Text Box 9"/>
          <p:cNvSpPr txBox="1">
            <a:spLocks noChangeArrowheads="1"/>
          </p:cNvSpPr>
          <p:nvPr/>
        </p:nvSpPr>
        <p:spPr bwMode="auto">
          <a:xfrm>
            <a:off x="-114300" y="3048000"/>
            <a:ext cx="20574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algn="ctr" eaLnBrk="1" hangingPunct="1"/>
            <a:r>
              <a:rPr lang="en-US" altLang="en-US" sz="1400">
                <a:solidFill>
                  <a:srgbClr val="A0A0A0"/>
                </a:solidFill>
              </a:rPr>
              <a:t>4 analysis</a:t>
            </a:r>
          </a:p>
        </p:txBody>
      </p:sp>
      <p:grpSp>
        <p:nvGrpSpPr>
          <p:cNvPr id="50188" name="Group 12"/>
          <p:cNvGrpSpPr>
            <a:grpSpLocks/>
          </p:cNvGrpSpPr>
          <p:nvPr/>
        </p:nvGrpSpPr>
        <p:grpSpPr bwMode="auto">
          <a:xfrm>
            <a:off x="4549775" y="466725"/>
            <a:ext cx="1219200" cy="447675"/>
            <a:chOff x="2866" y="294"/>
            <a:chExt cx="768" cy="282"/>
          </a:xfrm>
        </p:grpSpPr>
        <p:sp>
          <p:nvSpPr>
            <p:cNvPr id="50202" name="Rectangle 13"/>
            <p:cNvSpPr>
              <a:spLocks noChangeArrowheads="1"/>
            </p:cNvSpPr>
            <p:nvPr/>
          </p:nvSpPr>
          <p:spPr bwMode="auto">
            <a:xfrm>
              <a:off x="2866" y="294"/>
              <a:ext cx="768" cy="2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Helvetica" panose="020B060402020203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Helvetica" panose="020B060402020203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Helvetica" panose="020B060402020203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Helvetica" panose="020B060402020203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Helvetica" panose="020B0604020202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" panose="020B0604020202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" panose="020B0604020202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" panose="020B0604020202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" panose="020B0604020202030204" pitchFamily="34" charset="0"/>
                </a:defRPr>
              </a:lvl9pPr>
            </a:lstStyle>
            <a:p>
              <a:pPr eaLnBrk="1" hangingPunct="1"/>
              <a:endParaRPr lang="en-CA" altLang="en-US"/>
            </a:p>
          </p:txBody>
        </p:sp>
        <p:sp>
          <p:nvSpPr>
            <p:cNvPr id="50203" name="Rectangle 14"/>
            <p:cNvSpPr>
              <a:spLocks noChangeArrowheads="1"/>
            </p:cNvSpPr>
            <p:nvPr/>
          </p:nvSpPr>
          <p:spPr bwMode="auto">
            <a:xfrm>
              <a:off x="3360" y="384"/>
              <a:ext cx="192" cy="1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Helvetica" panose="020B060402020203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Helvetica" panose="020B060402020203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Helvetica" panose="020B060402020203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Helvetica" panose="020B060402020203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Helvetica" panose="020B0604020202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" panose="020B0604020202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" panose="020B0604020202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" panose="020B0604020202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" panose="020B0604020202030204" pitchFamily="34" charset="0"/>
                </a:defRPr>
              </a:lvl9pPr>
            </a:lstStyle>
            <a:p>
              <a:pPr eaLnBrk="1" hangingPunct="1"/>
              <a:endParaRPr lang="en-CA" altLang="en-US"/>
            </a:p>
          </p:txBody>
        </p:sp>
        <p:sp>
          <p:nvSpPr>
            <p:cNvPr id="50204" name="Rectangle 15"/>
            <p:cNvSpPr>
              <a:spLocks noChangeArrowheads="1"/>
            </p:cNvSpPr>
            <p:nvPr/>
          </p:nvSpPr>
          <p:spPr bwMode="auto">
            <a:xfrm>
              <a:off x="2880" y="384"/>
              <a:ext cx="192" cy="1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Helvetica" panose="020B060402020203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Helvetica" panose="020B060402020203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Helvetica" panose="020B060402020203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Helvetica" panose="020B060402020203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Helvetica" panose="020B0604020202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" panose="020B0604020202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" panose="020B0604020202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" panose="020B0604020202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" panose="020B0604020202030204" pitchFamily="34" charset="0"/>
                </a:defRPr>
              </a:lvl9pPr>
            </a:lstStyle>
            <a:p>
              <a:pPr eaLnBrk="1" hangingPunct="1"/>
              <a:endParaRPr lang="en-CA" altLang="en-US"/>
            </a:p>
          </p:txBody>
        </p:sp>
      </p:grpSp>
      <p:sp>
        <p:nvSpPr>
          <p:cNvPr id="50189" name="Line 16"/>
          <p:cNvSpPr>
            <a:spLocks noChangeShapeType="1"/>
          </p:cNvSpPr>
          <p:nvPr/>
        </p:nvSpPr>
        <p:spPr bwMode="auto">
          <a:xfrm flipV="1">
            <a:off x="5105400" y="457200"/>
            <a:ext cx="762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0190" name="Line 17"/>
          <p:cNvSpPr>
            <a:spLocks noChangeShapeType="1"/>
          </p:cNvSpPr>
          <p:nvPr/>
        </p:nvSpPr>
        <p:spPr bwMode="auto">
          <a:xfrm flipV="1">
            <a:off x="5289550" y="434975"/>
            <a:ext cx="5334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0191" name="Line 18"/>
          <p:cNvSpPr>
            <a:spLocks noChangeShapeType="1"/>
          </p:cNvSpPr>
          <p:nvPr/>
        </p:nvSpPr>
        <p:spPr bwMode="auto">
          <a:xfrm flipH="1" flipV="1">
            <a:off x="4419600" y="838200"/>
            <a:ext cx="4572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0192" name="Line 19"/>
          <p:cNvSpPr>
            <a:spLocks noChangeShapeType="1"/>
          </p:cNvSpPr>
          <p:nvPr/>
        </p:nvSpPr>
        <p:spPr bwMode="auto">
          <a:xfrm flipV="1">
            <a:off x="5181600" y="1066800"/>
            <a:ext cx="6858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0193" name="Text Box 20"/>
          <p:cNvSpPr txBox="1">
            <a:spLocks noChangeArrowheads="1"/>
          </p:cNvSpPr>
          <p:nvPr/>
        </p:nvSpPr>
        <p:spPr bwMode="auto">
          <a:xfrm>
            <a:off x="4159250" y="601663"/>
            <a:ext cx="3810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>
                <a:latin typeface="Arial" panose="020B0604020202020204" pitchFamily="34" charset="0"/>
              </a:rPr>
              <a:t>1</a:t>
            </a:r>
          </a:p>
        </p:txBody>
      </p:sp>
      <p:sp>
        <p:nvSpPr>
          <p:cNvPr id="50194" name="Text Box 21"/>
          <p:cNvSpPr txBox="1">
            <a:spLocks noChangeArrowheads="1"/>
          </p:cNvSpPr>
          <p:nvPr/>
        </p:nvSpPr>
        <p:spPr bwMode="auto">
          <a:xfrm>
            <a:off x="5029200" y="130175"/>
            <a:ext cx="3810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>
                <a:latin typeface="Arial" panose="020B0604020202020204" pitchFamily="34" charset="0"/>
              </a:rPr>
              <a:t>2</a:t>
            </a:r>
          </a:p>
        </p:txBody>
      </p:sp>
      <p:sp>
        <p:nvSpPr>
          <p:cNvPr id="50195" name="Text Box 22"/>
          <p:cNvSpPr txBox="1">
            <a:spLocks noChangeArrowheads="1"/>
          </p:cNvSpPr>
          <p:nvPr/>
        </p:nvSpPr>
        <p:spPr bwMode="auto">
          <a:xfrm>
            <a:off x="5768975" y="195263"/>
            <a:ext cx="3810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>
                <a:latin typeface="Arial" panose="020B0604020202020204" pitchFamily="34" charset="0"/>
              </a:rPr>
              <a:t>3</a:t>
            </a:r>
          </a:p>
        </p:txBody>
      </p:sp>
      <p:sp>
        <p:nvSpPr>
          <p:cNvPr id="50196" name="Text Box 23"/>
          <p:cNvSpPr txBox="1">
            <a:spLocks noChangeArrowheads="1"/>
          </p:cNvSpPr>
          <p:nvPr/>
        </p:nvSpPr>
        <p:spPr bwMode="auto">
          <a:xfrm>
            <a:off x="5824538" y="849313"/>
            <a:ext cx="3810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>
                <a:latin typeface="Arial" panose="020B0604020202020204" pitchFamily="34" charset="0"/>
              </a:rPr>
              <a:t>4</a:t>
            </a:r>
          </a:p>
        </p:txBody>
      </p:sp>
      <p:sp>
        <p:nvSpPr>
          <p:cNvPr id="50197" name="Line 24"/>
          <p:cNvSpPr>
            <a:spLocks noChangeShapeType="1"/>
          </p:cNvSpPr>
          <p:nvPr/>
        </p:nvSpPr>
        <p:spPr bwMode="auto">
          <a:xfrm flipH="1">
            <a:off x="1447800" y="2209800"/>
            <a:ext cx="2971800" cy="251460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0198" name="Line 25"/>
          <p:cNvSpPr>
            <a:spLocks noChangeShapeType="1"/>
          </p:cNvSpPr>
          <p:nvPr/>
        </p:nvSpPr>
        <p:spPr bwMode="auto">
          <a:xfrm>
            <a:off x="5486400" y="2743200"/>
            <a:ext cx="685800" cy="20574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0199" name="Text Box 26"/>
          <p:cNvSpPr txBox="1">
            <a:spLocks noChangeArrowheads="1"/>
          </p:cNvSpPr>
          <p:nvPr/>
        </p:nvSpPr>
        <p:spPr bwMode="auto">
          <a:xfrm>
            <a:off x="1295400" y="4876800"/>
            <a:ext cx="381000" cy="160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>
                <a:latin typeface="Arial" panose="020B0604020202020204" pitchFamily="34" charset="0"/>
              </a:rPr>
              <a:t>1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en-US">
                <a:latin typeface="Arial" panose="020B0604020202020204" pitchFamily="34" charset="0"/>
              </a:rPr>
              <a:t>2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en-US">
                <a:latin typeface="Arial" panose="020B0604020202020204" pitchFamily="34" charset="0"/>
              </a:rPr>
              <a:t>3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en-US">
                <a:latin typeface="Arial" panose="020B0604020202020204" pitchFamily="34" charset="0"/>
              </a:rPr>
              <a:t>4</a:t>
            </a:r>
          </a:p>
        </p:txBody>
      </p:sp>
      <p:sp>
        <p:nvSpPr>
          <p:cNvPr id="50200" name="Text Box 27"/>
          <p:cNvSpPr txBox="1">
            <a:spLocks noChangeArrowheads="1"/>
          </p:cNvSpPr>
          <p:nvPr/>
        </p:nvSpPr>
        <p:spPr bwMode="auto">
          <a:xfrm>
            <a:off x="5943600" y="4876800"/>
            <a:ext cx="381000" cy="160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>
                <a:latin typeface="Arial" panose="020B0604020202020204" pitchFamily="34" charset="0"/>
              </a:rPr>
              <a:t>1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en-US">
                <a:latin typeface="Arial" panose="020B0604020202020204" pitchFamily="34" charset="0"/>
              </a:rPr>
              <a:t>2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en-US">
                <a:latin typeface="Arial" panose="020B0604020202020204" pitchFamily="34" charset="0"/>
              </a:rPr>
              <a:t>3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en-US">
                <a:latin typeface="Arial" panose="020B0604020202020204" pitchFamily="34" charset="0"/>
              </a:rPr>
              <a:t>4</a:t>
            </a:r>
          </a:p>
        </p:txBody>
      </p:sp>
      <p:graphicFrame>
        <p:nvGraphicFramePr>
          <p:cNvPr id="50201" name="Object 28"/>
          <p:cNvGraphicFramePr>
            <a:graphicFrameLocks noChangeAspect="1"/>
          </p:cNvGraphicFramePr>
          <p:nvPr/>
        </p:nvGraphicFramePr>
        <p:xfrm>
          <a:off x="6324600" y="4953000"/>
          <a:ext cx="800100" cy="172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7" name="Image" r:id="rId7" imgW="1752381" imgH="2946032" progId="Photoshop.Image.8">
                  <p:embed/>
                </p:oleObj>
              </mc:Choice>
              <mc:Fallback>
                <p:oleObj name="Image" r:id="rId7" imgW="1752381" imgH="2946032" progId="Photoshop.Image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24600" y="4953000"/>
                        <a:ext cx="800100" cy="172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38840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ChangeArrowheads="1"/>
          </p:cNvSpPr>
          <p:nvPr/>
        </p:nvSpPr>
        <p:spPr bwMode="auto">
          <a:xfrm>
            <a:off x="0" y="0"/>
            <a:ext cx="1828800" cy="914400"/>
          </a:xfrm>
          <a:prstGeom prst="rect">
            <a:avLst/>
          </a:prstGeom>
          <a:solidFill>
            <a:srgbClr val="99CC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eaLnBrk="1" hangingPunct="1"/>
            <a:endParaRPr lang="en-CA" altLang="en-US">
              <a:latin typeface="Arial" panose="020B0604020202020204" pitchFamily="34" charset="0"/>
            </a:endParaRPr>
          </a:p>
        </p:txBody>
      </p:sp>
      <p:sp>
        <p:nvSpPr>
          <p:cNvPr id="51203" name="Rectangle 3"/>
          <p:cNvSpPr>
            <a:spLocks noChangeArrowheads="1"/>
          </p:cNvSpPr>
          <p:nvPr/>
        </p:nvSpPr>
        <p:spPr bwMode="auto">
          <a:xfrm>
            <a:off x="0" y="914400"/>
            <a:ext cx="1828800" cy="914400"/>
          </a:xfrm>
          <a:prstGeom prst="rect">
            <a:avLst/>
          </a:prstGeom>
          <a:solidFill>
            <a:srgbClr val="B4E63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eaLnBrk="1" hangingPunct="1"/>
            <a:endParaRPr lang="en-CA" altLang="en-US">
              <a:latin typeface="Arial" panose="020B0604020202020204" pitchFamily="34" charset="0"/>
            </a:endParaRPr>
          </a:p>
        </p:txBody>
      </p:sp>
      <p:sp>
        <p:nvSpPr>
          <p:cNvPr id="51204" name="Rectangle 4"/>
          <p:cNvSpPr>
            <a:spLocks noChangeArrowheads="1"/>
          </p:cNvSpPr>
          <p:nvPr/>
        </p:nvSpPr>
        <p:spPr bwMode="auto">
          <a:xfrm>
            <a:off x="0" y="1828800"/>
            <a:ext cx="1828800" cy="914400"/>
          </a:xfrm>
          <a:prstGeom prst="rect">
            <a:avLst/>
          </a:prstGeom>
          <a:solidFill>
            <a:srgbClr val="B4E63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eaLnBrk="1" hangingPunct="1"/>
            <a:endParaRPr lang="en-CA" altLang="en-US">
              <a:latin typeface="Arial" panose="020B0604020202020204" pitchFamily="34" charset="0"/>
            </a:endParaRPr>
          </a:p>
        </p:txBody>
      </p:sp>
      <p:sp>
        <p:nvSpPr>
          <p:cNvPr id="51205" name="Rectangle 5"/>
          <p:cNvSpPr>
            <a:spLocks noChangeArrowheads="1"/>
          </p:cNvSpPr>
          <p:nvPr/>
        </p:nvSpPr>
        <p:spPr bwMode="auto">
          <a:xfrm>
            <a:off x="0" y="2743200"/>
            <a:ext cx="1828800" cy="914400"/>
          </a:xfrm>
          <a:prstGeom prst="rect">
            <a:avLst/>
          </a:prstGeom>
          <a:solidFill>
            <a:srgbClr val="B4E63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eaLnBrk="1" hangingPunct="1"/>
            <a:endParaRPr lang="en-CA" altLang="en-US">
              <a:latin typeface="Arial" panose="020B0604020202020204" pitchFamily="34" charset="0"/>
            </a:endParaRPr>
          </a:p>
        </p:txBody>
      </p:sp>
      <p:sp>
        <p:nvSpPr>
          <p:cNvPr id="51206" name="Text Box 6"/>
          <p:cNvSpPr txBox="1">
            <a:spLocks noChangeArrowheads="1"/>
          </p:cNvSpPr>
          <p:nvPr/>
        </p:nvSpPr>
        <p:spPr bwMode="auto">
          <a:xfrm>
            <a:off x="-152400" y="304800"/>
            <a:ext cx="20574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algn="ctr" eaLnBrk="1" hangingPunct="1"/>
            <a:r>
              <a:rPr lang="en-US" altLang="en-US" sz="1400">
                <a:solidFill>
                  <a:schemeClr val="bg2"/>
                </a:solidFill>
              </a:rPr>
              <a:t>1 electrode</a:t>
            </a:r>
          </a:p>
        </p:txBody>
      </p:sp>
      <p:sp>
        <p:nvSpPr>
          <p:cNvPr id="51207" name="Text Box 7"/>
          <p:cNvSpPr txBox="1">
            <a:spLocks noChangeArrowheads="1"/>
          </p:cNvSpPr>
          <p:nvPr/>
        </p:nvSpPr>
        <p:spPr bwMode="auto">
          <a:xfrm>
            <a:off x="-119063" y="1112838"/>
            <a:ext cx="2057401" cy="51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algn="ctr" eaLnBrk="1" hangingPunct="1"/>
            <a:r>
              <a:rPr lang="en-US" altLang="en-US" sz="1400">
                <a:solidFill>
                  <a:srgbClr val="A0A0A0"/>
                </a:solidFill>
              </a:rPr>
              <a:t>2 pre-processing</a:t>
            </a:r>
          </a:p>
          <a:p>
            <a:pPr algn="ctr" eaLnBrk="1" hangingPunct="1"/>
            <a:r>
              <a:rPr lang="en-US" altLang="en-US" sz="1400">
                <a:solidFill>
                  <a:srgbClr val="A0A0A0"/>
                </a:solidFill>
              </a:rPr>
              <a:t>(filtering, thresholding)</a:t>
            </a:r>
          </a:p>
        </p:txBody>
      </p:sp>
      <p:sp>
        <p:nvSpPr>
          <p:cNvPr id="51208" name="Text Box 8"/>
          <p:cNvSpPr txBox="1">
            <a:spLocks noChangeArrowheads="1"/>
          </p:cNvSpPr>
          <p:nvPr/>
        </p:nvSpPr>
        <p:spPr bwMode="auto">
          <a:xfrm>
            <a:off x="-114300" y="2133600"/>
            <a:ext cx="20574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algn="ctr" eaLnBrk="1" hangingPunct="1"/>
            <a:r>
              <a:rPr lang="en-US" altLang="en-US" sz="1400"/>
              <a:t>3 spike sorting</a:t>
            </a:r>
          </a:p>
        </p:txBody>
      </p:sp>
      <p:sp>
        <p:nvSpPr>
          <p:cNvPr id="51209" name="Text Box 9"/>
          <p:cNvSpPr txBox="1">
            <a:spLocks noChangeArrowheads="1"/>
          </p:cNvSpPr>
          <p:nvPr/>
        </p:nvSpPr>
        <p:spPr bwMode="auto">
          <a:xfrm>
            <a:off x="-114300" y="3048000"/>
            <a:ext cx="20574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algn="ctr" eaLnBrk="1" hangingPunct="1"/>
            <a:r>
              <a:rPr lang="en-US" altLang="en-US" sz="1400">
                <a:solidFill>
                  <a:srgbClr val="A0A0A0"/>
                </a:solidFill>
              </a:rPr>
              <a:t>4 analysis</a:t>
            </a:r>
          </a:p>
        </p:txBody>
      </p:sp>
      <p:grpSp>
        <p:nvGrpSpPr>
          <p:cNvPr id="51210" name="Group 10"/>
          <p:cNvGrpSpPr>
            <a:grpSpLocks/>
          </p:cNvGrpSpPr>
          <p:nvPr/>
        </p:nvGrpSpPr>
        <p:grpSpPr bwMode="auto">
          <a:xfrm>
            <a:off x="4549775" y="466725"/>
            <a:ext cx="1219200" cy="447675"/>
            <a:chOff x="2866" y="294"/>
            <a:chExt cx="768" cy="282"/>
          </a:xfrm>
        </p:grpSpPr>
        <p:sp>
          <p:nvSpPr>
            <p:cNvPr id="51219" name="Rectangle 11"/>
            <p:cNvSpPr>
              <a:spLocks noChangeArrowheads="1"/>
            </p:cNvSpPr>
            <p:nvPr/>
          </p:nvSpPr>
          <p:spPr bwMode="auto">
            <a:xfrm>
              <a:off x="2866" y="294"/>
              <a:ext cx="768" cy="2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Helvetica" panose="020B060402020203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Helvetica" panose="020B060402020203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Helvetica" panose="020B060402020203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Helvetica" panose="020B060402020203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Helvetica" panose="020B0604020202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" panose="020B0604020202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" panose="020B0604020202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" panose="020B0604020202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" panose="020B0604020202030204" pitchFamily="34" charset="0"/>
                </a:defRPr>
              </a:lvl9pPr>
            </a:lstStyle>
            <a:p>
              <a:pPr eaLnBrk="1" hangingPunct="1"/>
              <a:endParaRPr lang="en-CA" altLang="en-US"/>
            </a:p>
          </p:txBody>
        </p:sp>
        <p:sp>
          <p:nvSpPr>
            <p:cNvPr id="51220" name="Rectangle 12"/>
            <p:cNvSpPr>
              <a:spLocks noChangeArrowheads="1"/>
            </p:cNvSpPr>
            <p:nvPr/>
          </p:nvSpPr>
          <p:spPr bwMode="auto">
            <a:xfrm>
              <a:off x="3360" y="384"/>
              <a:ext cx="192" cy="1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Helvetica" panose="020B060402020203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Helvetica" panose="020B060402020203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Helvetica" panose="020B060402020203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Helvetica" panose="020B060402020203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Helvetica" panose="020B0604020202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" panose="020B0604020202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" panose="020B0604020202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" panose="020B0604020202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" panose="020B0604020202030204" pitchFamily="34" charset="0"/>
                </a:defRPr>
              </a:lvl9pPr>
            </a:lstStyle>
            <a:p>
              <a:pPr eaLnBrk="1" hangingPunct="1"/>
              <a:endParaRPr lang="en-CA" altLang="en-US"/>
            </a:p>
          </p:txBody>
        </p:sp>
        <p:sp>
          <p:nvSpPr>
            <p:cNvPr id="51221" name="Rectangle 13"/>
            <p:cNvSpPr>
              <a:spLocks noChangeArrowheads="1"/>
            </p:cNvSpPr>
            <p:nvPr/>
          </p:nvSpPr>
          <p:spPr bwMode="auto">
            <a:xfrm>
              <a:off x="2880" y="384"/>
              <a:ext cx="192" cy="1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Helvetica" panose="020B060402020203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Helvetica" panose="020B060402020203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Helvetica" panose="020B060402020203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Helvetica" panose="020B060402020203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Helvetica" panose="020B0604020202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" panose="020B0604020202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" panose="020B0604020202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" panose="020B0604020202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" panose="020B0604020202030204" pitchFamily="34" charset="0"/>
                </a:defRPr>
              </a:lvl9pPr>
            </a:lstStyle>
            <a:p>
              <a:pPr eaLnBrk="1" hangingPunct="1"/>
              <a:endParaRPr lang="en-CA" altLang="en-US"/>
            </a:p>
          </p:txBody>
        </p:sp>
      </p:grpSp>
      <p:graphicFrame>
        <p:nvGraphicFramePr>
          <p:cNvPr id="51211" name="Object 14"/>
          <p:cNvGraphicFramePr>
            <a:graphicFrameLocks noChangeAspect="1"/>
          </p:cNvGraphicFramePr>
          <p:nvPr/>
        </p:nvGraphicFramePr>
        <p:xfrm>
          <a:off x="838200" y="4419600"/>
          <a:ext cx="828675" cy="198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0" name="Image" r:id="rId4" imgW="1955556" imgH="3238095" progId="Photoshop.Image.8">
                  <p:embed/>
                </p:oleObj>
              </mc:Choice>
              <mc:Fallback>
                <p:oleObj name="Image" r:id="rId4" imgW="1955556" imgH="3238095" progId="Photoshop.Image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4419600"/>
                        <a:ext cx="828675" cy="1981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212" name="Text Box 15"/>
          <p:cNvSpPr txBox="1">
            <a:spLocks noChangeArrowheads="1"/>
          </p:cNvSpPr>
          <p:nvPr/>
        </p:nvSpPr>
        <p:spPr bwMode="auto">
          <a:xfrm>
            <a:off x="533400" y="4724400"/>
            <a:ext cx="381000" cy="160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>
                <a:latin typeface="Arial" panose="020B0604020202020204" pitchFamily="34" charset="0"/>
              </a:rPr>
              <a:t>1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en-US">
                <a:latin typeface="Arial" panose="020B0604020202020204" pitchFamily="34" charset="0"/>
              </a:rPr>
              <a:t>2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en-US">
                <a:latin typeface="Arial" panose="020B0604020202020204" pitchFamily="34" charset="0"/>
              </a:rPr>
              <a:t>3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en-US">
                <a:latin typeface="Arial" panose="020B0604020202020204" pitchFamily="34" charset="0"/>
              </a:rPr>
              <a:t>4</a:t>
            </a:r>
          </a:p>
        </p:txBody>
      </p:sp>
      <p:sp>
        <p:nvSpPr>
          <p:cNvPr id="51213" name="Text Box 16"/>
          <p:cNvSpPr txBox="1">
            <a:spLocks noChangeArrowheads="1"/>
          </p:cNvSpPr>
          <p:nvPr/>
        </p:nvSpPr>
        <p:spPr bwMode="auto">
          <a:xfrm>
            <a:off x="2552700" y="4724400"/>
            <a:ext cx="381000" cy="160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>
                <a:latin typeface="Arial" panose="020B0604020202020204" pitchFamily="34" charset="0"/>
              </a:rPr>
              <a:t>1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en-US">
                <a:latin typeface="Arial" panose="020B0604020202020204" pitchFamily="34" charset="0"/>
              </a:rPr>
              <a:t>2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en-US">
                <a:latin typeface="Arial" panose="020B0604020202020204" pitchFamily="34" charset="0"/>
              </a:rPr>
              <a:t>3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en-US">
                <a:latin typeface="Arial" panose="020B0604020202020204" pitchFamily="34" charset="0"/>
              </a:rPr>
              <a:t>4</a:t>
            </a:r>
          </a:p>
        </p:txBody>
      </p:sp>
      <p:graphicFrame>
        <p:nvGraphicFramePr>
          <p:cNvPr id="51214" name="Object 17"/>
          <p:cNvGraphicFramePr>
            <a:graphicFrameLocks noChangeAspect="1"/>
          </p:cNvGraphicFramePr>
          <p:nvPr/>
        </p:nvGraphicFramePr>
        <p:xfrm>
          <a:off x="2933700" y="4756150"/>
          <a:ext cx="800100" cy="172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1" name="Image" r:id="rId6" imgW="1752381" imgH="2946032" progId="Photoshop.Image.8">
                  <p:embed/>
                </p:oleObj>
              </mc:Choice>
              <mc:Fallback>
                <p:oleObj name="Image" r:id="rId6" imgW="1752381" imgH="2946032" progId="Photoshop.Image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33700" y="4756150"/>
                        <a:ext cx="800100" cy="172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215" name="Text Box 7"/>
          <p:cNvSpPr txBox="1">
            <a:spLocks noChangeArrowheads="1"/>
          </p:cNvSpPr>
          <p:nvPr/>
        </p:nvSpPr>
        <p:spPr bwMode="auto">
          <a:xfrm>
            <a:off x="152400" y="3886200"/>
            <a:ext cx="1981200" cy="51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algn="ctr" eaLnBrk="1" hangingPunct="1"/>
            <a:r>
              <a:rPr lang="en-US" altLang="en-US" sz="1400"/>
              <a:t>putative neuron </a:t>
            </a:r>
          </a:p>
          <a:p>
            <a:pPr algn="ctr" eaLnBrk="1" hangingPunct="1"/>
            <a:r>
              <a:rPr lang="en-US" altLang="en-US" sz="1400"/>
              <a:t>(“cluster”) 1</a:t>
            </a:r>
          </a:p>
        </p:txBody>
      </p:sp>
      <p:sp>
        <p:nvSpPr>
          <p:cNvPr id="51216" name="Text Box 7"/>
          <p:cNvSpPr txBox="1">
            <a:spLocks noChangeArrowheads="1"/>
          </p:cNvSpPr>
          <p:nvPr/>
        </p:nvSpPr>
        <p:spPr bwMode="auto">
          <a:xfrm>
            <a:off x="2209800" y="3886200"/>
            <a:ext cx="1981200" cy="51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algn="ctr" eaLnBrk="1" hangingPunct="1"/>
            <a:r>
              <a:rPr lang="en-US" altLang="en-US" sz="1400"/>
              <a:t>putative neuron </a:t>
            </a:r>
          </a:p>
          <a:p>
            <a:pPr algn="ctr" eaLnBrk="1" hangingPunct="1"/>
            <a:r>
              <a:rPr lang="en-US" altLang="en-US" sz="1400"/>
              <a:t>(“cluster”) 2</a:t>
            </a:r>
          </a:p>
        </p:txBody>
      </p:sp>
      <p:pic>
        <p:nvPicPr>
          <p:cNvPr id="51217" name="Picture 20" descr="R152-2008-09-05-TT0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304800"/>
            <a:ext cx="4343400" cy="4100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18" name="Text Box 7"/>
          <p:cNvSpPr txBox="1">
            <a:spLocks noChangeArrowheads="1"/>
          </p:cNvSpPr>
          <p:nvPr/>
        </p:nvSpPr>
        <p:spPr bwMode="auto">
          <a:xfrm>
            <a:off x="2209800" y="304800"/>
            <a:ext cx="1981200" cy="1368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algn="r" eaLnBrk="1" hangingPunct="1"/>
            <a:r>
              <a:rPr lang="en-US" altLang="en-US" sz="1400"/>
              <a:t>waveform features form “clusters”</a:t>
            </a:r>
          </a:p>
          <a:p>
            <a:pPr algn="r" eaLnBrk="1" hangingPunct="1"/>
            <a:endParaRPr lang="en-US" altLang="en-US" sz="1400"/>
          </a:p>
          <a:p>
            <a:pPr algn="r" eaLnBrk="1" hangingPunct="1"/>
            <a:r>
              <a:rPr lang="en-US" altLang="en-US" sz="1400"/>
              <a:t>(each dot is a single waveform recorded across 4 wires) </a:t>
            </a:r>
          </a:p>
        </p:txBody>
      </p:sp>
    </p:spTree>
    <p:extLst>
      <p:ext uri="{BB962C8B-B14F-4D97-AF65-F5344CB8AC3E}">
        <p14:creationId xmlns:p14="http://schemas.microsoft.com/office/powerpoint/2010/main" val="2153127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ChangeArrowheads="1"/>
          </p:cNvSpPr>
          <p:nvPr/>
        </p:nvSpPr>
        <p:spPr bwMode="auto">
          <a:xfrm>
            <a:off x="0" y="0"/>
            <a:ext cx="1828800" cy="914400"/>
          </a:xfrm>
          <a:prstGeom prst="rect">
            <a:avLst/>
          </a:prstGeom>
          <a:solidFill>
            <a:srgbClr val="99CC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eaLnBrk="1" hangingPunct="1"/>
            <a:endParaRPr lang="en-CA" altLang="en-US">
              <a:latin typeface="Arial" panose="020B0604020202020204" pitchFamily="34" charset="0"/>
            </a:endParaRPr>
          </a:p>
        </p:txBody>
      </p:sp>
      <p:sp>
        <p:nvSpPr>
          <p:cNvPr id="52227" name="Rectangle 3"/>
          <p:cNvSpPr>
            <a:spLocks noChangeArrowheads="1"/>
          </p:cNvSpPr>
          <p:nvPr/>
        </p:nvSpPr>
        <p:spPr bwMode="auto">
          <a:xfrm>
            <a:off x="0" y="914400"/>
            <a:ext cx="1828800" cy="914400"/>
          </a:xfrm>
          <a:prstGeom prst="rect">
            <a:avLst/>
          </a:prstGeom>
          <a:solidFill>
            <a:srgbClr val="B4E63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eaLnBrk="1" hangingPunct="1"/>
            <a:endParaRPr lang="en-CA" altLang="en-US">
              <a:latin typeface="Arial" panose="020B0604020202020204" pitchFamily="34" charset="0"/>
            </a:endParaRPr>
          </a:p>
        </p:txBody>
      </p:sp>
      <p:sp>
        <p:nvSpPr>
          <p:cNvPr id="52228" name="Rectangle 4"/>
          <p:cNvSpPr>
            <a:spLocks noChangeArrowheads="1"/>
          </p:cNvSpPr>
          <p:nvPr/>
        </p:nvSpPr>
        <p:spPr bwMode="auto">
          <a:xfrm>
            <a:off x="0" y="1828800"/>
            <a:ext cx="1828800" cy="914400"/>
          </a:xfrm>
          <a:prstGeom prst="rect">
            <a:avLst/>
          </a:prstGeom>
          <a:solidFill>
            <a:srgbClr val="B4E63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eaLnBrk="1" hangingPunct="1"/>
            <a:endParaRPr lang="en-CA" altLang="en-US">
              <a:latin typeface="Arial" panose="020B0604020202020204" pitchFamily="34" charset="0"/>
            </a:endParaRPr>
          </a:p>
        </p:txBody>
      </p:sp>
      <p:sp>
        <p:nvSpPr>
          <p:cNvPr id="52229" name="Rectangle 5"/>
          <p:cNvSpPr>
            <a:spLocks noChangeArrowheads="1"/>
          </p:cNvSpPr>
          <p:nvPr/>
        </p:nvSpPr>
        <p:spPr bwMode="auto">
          <a:xfrm>
            <a:off x="0" y="2743200"/>
            <a:ext cx="1828800" cy="914400"/>
          </a:xfrm>
          <a:prstGeom prst="rect">
            <a:avLst/>
          </a:prstGeom>
          <a:solidFill>
            <a:srgbClr val="B4E63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eaLnBrk="1" hangingPunct="1"/>
            <a:endParaRPr lang="en-CA" altLang="en-US">
              <a:latin typeface="Arial" panose="020B0604020202020204" pitchFamily="34" charset="0"/>
            </a:endParaRPr>
          </a:p>
        </p:txBody>
      </p:sp>
      <p:sp>
        <p:nvSpPr>
          <p:cNvPr id="52230" name="Text Box 6"/>
          <p:cNvSpPr txBox="1">
            <a:spLocks noChangeArrowheads="1"/>
          </p:cNvSpPr>
          <p:nvPr/>
        </p:nvSpPr>
        <p:spPr bwMode="auto">
          <a:xfrm>
            <a:off x="-152400" y="304800"/>
            <a:ext cx="20574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algn="ctr" eaLnBrk="1" hangingPunct="1"/>
            <a:r>
              <a:rPr lang="en-US" altLang="en-US" sz="1400">
                <a:solidFill>
                  <a:schemeClr val="bg2"/>
                </a:solidFill>
              </a:rPr>
              <a:t>1 electrode</a:t>
            </a:r>
          </a:p>
        </p:txBody>
      </p:sp>
      <p:sp>
        <p:nvSpPr>
          <p:cNvPr id="52231" name="Text Box 7"/>
          <p:cNvSpPr txBox="1">
            <a:spLocks noChangeArrowheads="1"/>
          </p:cNvSpPr>
          <p:nvPr/>
        </p:nvSpPr>
        <p:spPr bwMode="auto">
          <a:xfrm>
            <a:off x="-119063" y="1112838"/>
            <a:ext cx="2057401" cy="51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algn="ctr" eaLnBrk="1" hangingPunct="1"/>
            <a:r>
              <a:rPr lang="en-US" altLang="en-US" sz="1400">
                <a:solidFill>
                  <a:srgbClr val="A0A0A0"/>
                </a:solidFill>
              </a:rPr>
              <a:t>2 pre-processing</a:t>
            </a:r>
          </a:p>
          <a:p>
            <a:pPr algn="ctr" eaLnBrk="1" hangingPunct="1"/>
            <a:r>
              <a:rPr lang="en-US" altLang="en-US" sz="1400">
                <a:solidFill>
                  <a:srgbClr val="A0A0A0"/>
                </a:solidFill>
              </a:rPr>
              <a:t>(filtering, thresholding)</a:t>
            </a:r>
          </a:p>
        </p:txBody>
      </p:sp>
      <p:sp>
        <p:nvSpPr>
          <p:cNvPr id="52232" name="Text Box 8"/>
          <p:cNvSpPr txBox="1">
            <a:spLocks noChangeArrowheads="1"/>
          </p:cNvSpPr>
          <p:nvPr/>
        </p:nvSpPr>
        <p:spPr bwMode="auto">
          <a:xfrm>
            <a:off x="-114300" y="2133600"/>
            <a:ext cx="20574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algn="ctr" eaLnBrk="1" hangingPunct="1"/>
            <a:r>
              <a:rPr lang="en-US" altLang="en-US" sz="1400"/>
              <a:t>3 spike sorting</a:t>
            </a:r>
          </a:p>
        </p:txBody>
      </p:sp>
      <p:sp>
        <p:nvSpPr>
          <p:cNvPr id="52233" name="Text Box 9"/>
          <p:cNvSpPr txBox="1">
            <a:spLocks noChangeArrowheads="1"/>
          </p:cNvSpPr>
          <p:nvPr/>
        </p:nvSpPr>
        <p:spPr bwMode="auto">
          <a:xfrm>
            <a:off x="-114300" y="3048000"/>
            <a:ext cx="20574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algn="ctr" eaLnBrk="1" hangingPunct="1"/>
            <a:r>
              <a:rPr lang="en-US" altLang="en-US" sz="1400">
                <a:solidFill>
                  <a:srgbClr val="A0A0A0"/>
                </a:solidFill>
              </a:rPr>
              <a:t>4 analysis</a:t>
            </a:r>
          </a:p>
        </p:txBody>
      </p:sp>
      <p:grpSp>
        <p:nvGrpSpPr>
          <p:cNvPr id="52234" name="Group 10"/>
          <p:cNvGrpSpPr>
            <a:grpSpLocks/>
          </p:cNvGrpSpPr>
          <p:nvPr/>
        </p:nvGrpSpPr>
        <p:grpSpPr bwMode="auto">
          <a:xfrm>
            <a:off x="4549775" y="466725"/>
            <a:ext cx="1219200" cy="447675"/>
            <a:chOff x="2866" y="294"/>
            <a:chExt cx="768" cy="282"/>
          </a:xfrm>
        </p:grpSpPr>
        <p:sp>
          <p:nvSpPr>
            <p:cNvPr id="52245" name="Rectangle 11"/>
            <p:cNvSpPr>
              <a:spLocks noChangeArrowheads="1"/>
            </p:cNvSpPr>
            <p:nvPr/>
          </p:nvSpPr>
          <p:spPr bwMode="auto">
            <a:xfrm>
              <a:off x="2866" y="294"/>
              <a:ext cx="768" cy="2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Helvetica" panose="020B060402020203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Helvetica" panose="020B060402020203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Helvetica" panose="020B060402020203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Helvetica" panose="020B060402020203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Helvetica" panose="020B0604020202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" panose="020B0604020202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" panose="020B0604020202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" panose="020B0604020202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" panose="020B0604020202030204" pitchFamily="34" charset="0"/>
                </a:defRPr>
              </a:lvl9pPr>
            </a:lstStyle>
            <a:p>
              <a:pPr eaLnBrk="1" hangingPunct="1"/>
              <a:endParaRPr lang="en-CA" altLang="en-US"/>
            </a:p>
          </p:txBody>
        </p:sp>
        <p:sp>
          <p:nvSpPr>
            <p:cNvPr id="52246" name="Rectangle 12"/>
            <p:cNvSpPr>
              <a:spLocks noChangeArrowheads="1"/>
            </p:cNvSpPr>
            <p:nvPr/>
          </p:nvSpPr>
          <p:spPr bwMode="auto">
            <a:xfrm>
              <a:off x="3360" y="384"/>
              <a:ext cx="192" cy="1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Helvetica" panose="020B060402020203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Helvetica" panose="020B060402020203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Helvetica" panose="020B060402020203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Helvetica" panose="020B060402020203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Helvetica" panose="020B0604020202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" panose="020B0604020202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" panose="020B0604020202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" panose="020B0604020202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" panose="020B0604020202030204" pitchFamily="34" charset="0"/>
                </a:defRPr>
              </a:lvl9pPr>
            </a:lstStyle>
            <a:p>
              <a:pPr eaLnBrk="1" hangingPunct="1"/>
              <a:endParaRPr lang="en-CA" altLang="en-US"/>
            </a:p>
          </p:txBody>
        </p:sp>
        <p:sp>
          <p:nvSpPr>
            <p:cNvPr id="52247" name="Rectangle 13"/>
            <p:cNvSpPr>
              <a:spLocks noChangeArrowheads="1"/>
            </p:cNvSpPr>
            <p:nvPr/>
          </p:nvSpPr>
          <p:spPr bwMode="auto">
            <a:xfrm>
              <a:off x="2880" y="384"/>
              <a:ext cx="192" cy="1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Helvetica" panose="020B060402020203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Helvetica" panose="020B060402020203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Helvetica" panose="020B060402020203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Helvetica" panose="020B060402020203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Helvetica" panose="020B0604020202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" panose="020B0604020202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" panose="020B0604020202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" panose="020B0604020202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" panose="020B0604020202030204" pitchFamily="34" charset="0"/>
                </a:defRPr>
              </a:lvl9pPr>
            </a:lstStyle>
            <a:p>
              <a:pPr eaLnBrk="1" hangingPunct="1"/>
              <a:endParaRPr lang="en-CA" altLang="en-US"/>
            </a:p>
          </p:txBody>
        </p:sp>
      </p:grpSp>
      <p:graphicFrame>
        <p:nvGraphicFramePr>
          <p:cNvPr id="52235" name="Object 14"/>
          <p:cNvGraphicFramePr>
            <a:graphicFrameLocks noChangeAspect="1"/>
          </p:cNvGraphicFramePr>
          <p:nvPr/>
        </p:nvGraphicFramePr>
        <p:xfrm>
          <a:off x="838200" y="4419600"/>
          <a:ext cx="828675" cy="198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4" name="Image" r:id="rId4" imgW="1955556" imgH="3238095" progId="Photoshop.Image.8">
                  <p:embed/>
                </p:oleObj>
              </mc:Choice>
              <mc:Fallback>
                <p:oleObj name="Image" r:id="rId4" imgW="1955556" imgH="3238095" progId="Photoshop.Image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4419600"/>
                        <a:ext cx="828675" cy="1981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2236" name="Text Box 15"/>
          <p:cNvSpPr txBox="1">
            <a:spLocks noChangeArrowheads="1"/>
          </p:cNvSpPr>
          <p:nvPr/>
        </p:nvSpPr>
        <p:spPr bwMode="auto">
          <a:xfrm>
            <a:off x="533400" y="4724400"/>
            <a:ext cx="381000" cy="160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>
                <a:latin typeface="Arial" panose="020B0604020202020204" pitchFamily="34" charset="0"/>
              </a:rPr>
              <a:t>1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en-US">
                <a:latin typeface="Arial" panose="020B0604020202020204" pitchFamily="34" charset="0"/>
              </a:rPr>
              <a:t>2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en-US">
                <a:latin typeface="Arial" panose="020B0604020202020204" pitchFamily="34" charset="0"/>
              </a:rPr>
              <a:t>3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en-US">
                <a:latin typeface="Arial" panose="020B0604020202020204" pitchFamily="34" charset="0"/>
              </a:rPr>
              <a:t>4</a:t>
            </a:r>
          </a:p>
        </p:txBody>
      </p:sp>
      <p:sp>
        <p:nvSpPr>
          <p:cNvPr id="52237" name="Text Box 16"/>
          <p:cNvSpPr txBox="1">
            <a:spLocks noChangeArrowheads="1"/>
          </p:cNvSpPr>
          <p:nvPr/>
        </p:nvSpPr>
        <p:spPr bwMode="auto">
          <a:xfrm>
            <a:off x="2552700" y="4724400"/>
            <a:ext cx="381000" cy="160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>
                <a:latin typeface="Arial" panose="020B0604020202020204" pitchFamily="34" charset="0"/>
              </a:rPr>
              <a:t>1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en-US">
                <a:latin typeface="Arial" panose="020B0604020202020204" pitchFamily="34" charset="0"/>
              </a:rPr>
              <a:t>2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en-US">
                <a:latin typeface="Arial" panose="020B0604020202020204" pitchFamily="34" charset="0"/>
              </a:rPr>
              <a:t>3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en-US">
                <a:latin typeface="Arial" panose="020B0604020202020204" pitchFamily="34" charset="0"/>
              </a:rPr>
              <a:t>4</a:t>
            </a:r>
          </a:p>
        </p:txBody>
      </p:sp>
      <p:graphicFrame>
        <p:nvGraphicFramePr>
          <p:cNvPr id="52238" name="Object 17"/>
          <p:cNvGraphicFramePr>
            <a:graphicFrameLocks noChangeAspect="1"/>
          </p:cNvGraphicFramePr>
          <p:nvPr/>
        </p:nvGraphicFramePr>
        <p:xfrm>
          <a:off x="2933700" y="4756150"/>
          <a:ext cx="800100" cy="172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5" name="Image" r:id="rId6" imgW="1752381" imgH="2946032" progId="Photoshop.Image.8">
                  <p:embed/>
                </p:oleObj>
              </mc:Choice>
              <mc:Fallback>
                <p:oleObj name="Image" r:id="rId6" imgW="1752381" imgH="2946032" progId="Photoshop.Image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33700" y="4756150"/>
                        <a:ext cx="800100" cy="172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2239" name="Text Box 7"/>
          <p:cNvSpPr txBox="1">
            <a:spLocks noChangeArrowheads="1"/>
          </p:cNvSpPr>
          <p:nvPr/>
        </p:nvSpPr>
        <p:spPr bwMode="auto">
          <a:xfrm>
            <a:off x="152400" y="3886200"/>
            <a:ext cx="1981200" cy="51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algn="ctr" eaLnBrk="1" hangingPunct="1"/>
            <a:r>
              <a:rPr lang="en-US" altLang="en-US" sz="1400"/>
              <a:t>putative neuron </a:t>
            </a:r>
          </a:p>
          <a:p>
            <a:pPr algn="ctr" eaLnBrk="1" hangingPunct="1"/>
            <a:r>
              <a:rPr lang="en-US" altLang="en-US" sz="1400"/>
              <a:t>(“cluster”) 1</a:t>
            </a:r>
          </a:p>
        </p:txBody>
      </p:sp>
      <p:sp>
        <p:nvSpPr>
          <p:cNvPr id="52240" name="Text Box 7"/>
          <p:cNvSpPr txBox="1">
            <a:spLocks noChangeArrowheads="1"/>
          </p:cNvSpPr>
          <p:nvPr/>
        </p:nvSpPr>
        <p:spPr bwMode="auto">
          <a:xfrm>
            <a:off x="2209800" y="3886200"/>
            <a:ext cx="1981200" cy="51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algn="ctr" eaLnBrk="1" hangingPunct="1"/>
            <a:r>
              <a:rPr lang="en-US" altLang="en-US" sz="1400"/>
              <a:t>putative neuron </a:t>
            </a:r>
          </a:p>
          <a:p>
            <a:pPr algn="ctr" eaLnBrk="1" hangingPunct="1"/>
            <a:r>
              <a:rPr lang="en-US" altLang="en-US" sz="1400"/>
              <a:t>(“cluster”) 2</a:t>
            </a:r>
          </a:p>
        </p:txBody>
      </p:sp>
      <p:pic>
        <p:nvPicPr>
          <p:cNvPr id="52241" name="Picture 20" descr="R152-2008-09-05-TT0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304800"/>
            <a:ext cx="4343400" cy="4100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2242" name="Text Box 7"/>
          <p:cNvSpPr txBox="1">
            <a:spLocks noChangeArrowheads="1"/>
          </p:cNvSpPr>
          <p:nvPr/>
        </p:nvSpPr>
        <p:spPr bwMode="auto">
          <a:xfrm>
            <a:off x="2209800" y="304800"/>
            <a:ext cx="1981200" cy="1368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algn="r" eaLnBrk="1" hangingPunct="1"/>
            <a:r>
              <a:rPr lang="en-US" altLang="en-US" sz="1400"/>
              <a:t>waveform features form “clusters”</a:t>
            </a:r>
          </a:p>
          <a:p>
            <a:pPr algn="r" eaLnBrk="1" hangingPunct="1"/>
            <a:endParaRPr lang="en-US" altLang="en-US" sz="1400"/>
          </a:p>
          <a:p>
            <a:pPr algn="r" eaLnBrk="1" hangingPunct="1"/>
            <a:r>
              <a:rPr lang="en-US" altLang="en-US" sz="1400"/>
              <a:t>(each dot is a single waveform recorded across 4 wires) </a:t>
            </a:r>
          </a:p>
        </p:txBody>
      </p:sp>
      <p:sp>
        <p:nvSpPr>
          <p:cNvPr id="52243" name="Oval 22"/>
          <p:cNvSpPr>
            <a:spLocks noChangeArrowheads="1"/>
          </p:cNvSpPr>
          <p:nvPr/>
        </p:nvSpPr>
        <p:spPr bwMode="auto">
          <a:xfrm rot="819025">
            <a:off x="6781800" y="1949450"/>
            <a:ext cx="685800" cy="228600"/>
          </a:xfrm>
          <a:prstGeom prst="ellips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eaLnBrk="1" hangingPunct="1"/>
            <a:endParaRPr lang="en-CA" altLang="en-US"/>
          </a:p>
        </p:txBody>
      </p:sp>
      <p:sp>
        <p:nvSpPr>
          <p:cNvPr id="52244" name="Oval 23"/>
          <p:cNvSpPr>
            <a:spLocks noChangeArrowheads="1"/>
          </p:cNvSpPr>
          <p:nvPr/>
        </p:nvSpPr>
        <p:spPr bwMode="auto">
          <a:xfrm rot="819025">
            <a:off x="7043738" y="2252663"/>
            <a:ext cx="685800" cy="228600"/>
          </a:xfrm>
          <a:prstGeom prst="ellipse">
            <a:avLst/>
          </a:prstGeom>
          <a:noFill/>
          <a:ln w="9525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eaLnBrk="1" hangingPunct="1"/>
            <a:endParaRPr lang="en-CA" altLang="en-US"/>
          </a:p>
        </p:txBody>
      </p:sp>
    </p:spTree>
    <p:extLst>
      <p:ext uri="{BB962C8B-B14F-4D97-AF65-F5344CB8AC3E}">
        <p14:creationId xmlns:p14="http://schemas.microsoft.com/office/powerpoint/2010/main" val="4158305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Text Box 7"/>
          <p:cNvSpPr txBox="1">
            <a:spLocks noChangeArrowheads="1"/>
          </p:cNvSpPr>
          <p:nvPr/>
        </p:nvSpPr>
        <p:spPr bwMode="auto">
          <a:xfrm>
            <a:off x="2057400" y="381000"/>
            <a:ext cx="51816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algn="ctr" eaLnBrk="1" hangingPunct="1"/>
            <a:r>
              <a:rPr lang="en-US" altLang="en-US" b="1" u="sng"/>
              <a:t>histology: where was the recording from?</a:t>
            </a:r>
          </a:p>
        </p:txBody>
      </p:sp>
      <p:pic>
        <p:nvPicPr>
          <p:cNvPr id="53251" name="Picture 3" descr="Ainge_etal_hist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1981200"/>
            <a:ext cx="5867400" cy="4684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3252" name="Text Box 4"/>
          <p:cNvSpPr txBox="1">
            <a:spLocks noChangeArrowheads="1"/>
          </p:cNvSpPr>
          <p:nvPr/>
        </p:nvSpPr>
        <p:spPr bwMode="auto">
          <a:xfrm>
            <a:off x="6019800" y="2057400"/>
            <a:ext cx="28194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algn="r" eaLnBrk="1" hangingPunct="1">
              <a:spcBef>
                <a:spcPct val="50000"/>
              </a:spcBef>
            </a:pPr>
            <a:r>
              <a:rPr lang="en-US" altLang="en-US" sz="1400">
                <a:solidFill>
                  <a:srgbClr val="B2B2B2"/>
                </a:solidFill>
                <a:latin typeface="Arial" panose="020B0604020202020204" pitchFamily="34" charset="0"/>
              </a:rPr>
              <a:t>Ainge et al. 2007</a:t>
            </a:r>
            <a:endParaRPr lang="en-GB" altLang="en-US" sz="1400">
              <a:solidFill>
                <a:srgbClr val="B2B2B2"/>
              </a:solidFill>
              <a:latin typeface="Arial" panose="020B0604020202020204" pitchFamily="34" charset="0"/>
            </a:endParaRPr>
          </a:p>
        </p:txBody>
      </p:sp>
      <p:pic>
        <p:nvPicPr>
          <p:cNvPr id="53253" name="Picture 5" descr="Bright%20Cryosta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990600"/>
            <a:ext cx="2857500" cy="2533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3254" name="Text Box 6"/>
          <p:cNvSpPr txBox="1">
            <a:spLocks noChangeArrowheads="1"/>
          </p:cNvSpPr>
          <p:nvPr/>
        </p:nvSpPr>
        <p:spPr bwMode="auto">
          <a:xfrm>
            <a:off x="438150" y="3505200"/>
            <a:ext cx="16002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1400">
                <a:latin typeface="Arial" panose="020B0604020202020204" pitchFamily="34" charset="0"/>
              </a:rPr>
              <a:t>cryostat</a:t>
            </a:r>
            <a:endParaRPr lang="en-GB" altLang="en-US" sz="1400">
              <a:latin typeface="Arial" panose="020B0604020202020204" pitchFamily="34" charset="0"/>
            </a:endParaRPr>
          </a:p>
        </p:txBody>
      </p:sp>
      <p:sp>
        <p:nvSpPr>
          <p:cNvPr id="53255" name="Text Box 7"/>
          <p:cNvSpPr txBox="1">
            <a:spLocks noChangeArrowheads="1"/>
          </p:cNvSpPr>
          <p:nvPr/>
        </p:nvSpPr>
        <p:spPr bwMode="auto">
          <a:xfrm>
            <a:off x="1362075" y="6000750"/>
            <a:ext cx="1600200" cy="730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algn="r" eaLnBrk="1" hangingPunct="1">
              <a:spcBef>
                <a:spcPct val="50000"/>
              </a:spcBef>
            </a:pPr>
            <a:r>
              <a:rPr lang="en-US" altLang="en-US" sz="1400">
                <a:latin typeface="Arial" panose="020B0604020202020204" pitchFamily="34" charset="0"/>
              </a:rPr>
              <a:t>coronal (40um) brain slice, rat hippocampus</a:t>
            </a:r>
            <a:endParaRPr lang="en-GB" altLang="en-US" sz="140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5818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4"/>
          <p:cNvSpPr>
            <a:spLocks noChangeArrowheads="1"/>
          </p:cNvSpPr>
          <p:nvPr/>
        </p:nvSpPr>
        <p:spPr bwMode="auto">
          <a:xfrm>
            <a:off x="0" y="0"/>
            <a:ext cx="1828800" cy="914400"/>
          </a:xfrm>
          <a:prstGeom prst="rect">
            <a:avLst/>
          </a:prstGeom>
          <a:solidFill>
            <a:srgbClr val="B4E63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eaLnBrk="1" hangingPunct="1"/>
            <a:endParaRPr lang="en-CA" altLang="en-US">
              <a:latin typeface="Arial" panose="020B0604020202020204" pitchFamily="34" charset="0"/>
            </a:endParaRPr>
          </a:p>
        </p:txBody>
      </p:sp>
      <p:sp>
        <p:nvSpPr>
          <p:cNvPr id="54275" name="Rectangle 8"/>
          <p:cNvSpPr>
            <a:spLocks noChangeArrowheads="1"/>
          </p:cNvSpPr>
          <p:nvPr/>
        </p:nvSpPr>
        <p:spPr bwMode="auto">
          <a:xfrm>
            <a:off x="0" y="914400"/>
            <a:ext cx="1828800" cy="914400"/>
          </a:xfrm>
          <a:prstGeom prst="rect">
            <a:avLst/>
          </a:prstGeom>
          <a:solidFill>
            <a:srgbClr val="B4E63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eaLnBrk="1" hangingPunct="1"/>
            <a:endParaRPr lang="en-CA" altLang="en-US">
              <a:latin typeface="Arial" panose="020B0604020202020204" pitchFamily="34" charset="0"/>
            </a:endParaRPr>
          </a:p>
        </p:txBody>
      </p:sp>
      <p:sp>
        <p:nvSpPr>
          <p:cNvPr id="54276" name="Rectangle 9"/>
          <p:cNvSpPr>
            <a:spLocks noChangeArrowheads="1"/>
          </p:cNvSpPr>
          <p:nvPr/>
        </p:nvSpPr>
        <p:spPr bwMode="auto">
          <a:xfrm>
            <a:off x="0" y="1828800"/>
            <a:ext cx="1828800" cy="914400"/>
          </a:xfrm>
          <a:prstGeom prst="rect">
            <a:avLst/>
          </a:prstGeom>
          <a:solidFill>
            <a:srgbClr val="B4E63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eaLnBrk="1" hangingPunct="1"/>
            <a:endParaRPr lang="en-CA" altLang="en-US">
              <a:latin typeface="Arial" panose="020B0604020202020204" pitchFamily="34" charset="0"/>
            </a:endParaRPr>
          </a:p>
        </p:txBody>
      </p:sp>
      <p:sp>
        <p:nvSpPr>
          <p:cNvPr id="54277" name="Rectangle 10"/>
          <p:cNvSpPr>
            <a:spLocks noChangeArrowheads="1"/>
          </p:cNvSpPr>
          <p:nvPr/>
        </p:nvSpPr>
        <p:spPr bwMode="auto">
          <a:xfrm>
            <a:off x="0" y="2743200"/>
            <a:ext cx="1828800" cy="914400"/>
          </a:xfrm>
          <a:prstGeom prst="rect">
            <a:avLst/>
          </a:prstGeom>
          <a:solidFill>
            <a:srgbClr val="B4E63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eaLnBrk="1" hangingPunct="1"/>
            <a:endParaRPr lang="en-CA" altLang="en-US">
              <a:latin typeface="Arial" panose="020B0604020202020204" pitchFamily="34" charset="0"/>
            </a:endParaRPr>
          </a:p>
        </p:txBody>
      </p:sp>
      <p:sp>
        <p:nvSpPr>
          <p:cNvPr id="54278" name="Text Box 11"/>
          <p:cNvSpPr txBox="1">
            <a:spLocks noChangeArrowheads="1"/>
          </p:cNvSpPr>
          <p:nvPr/>
        </p:nvSpPr>
        <p:spPr bwMode="auto">
          <a:xfrm>
            <a:off x="-152400" y="304800"/>
            <a:ext cx="20574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algn="ctr" eaLnBrk="1" hangingPunct="1"/>
            <a:r>
              <a:rPr lang="en-US" altLang="en-US" sz="1400">
                <a:solidFill>
                  <a:srgbClr val="A0A0A0"/>
                </a:solidFill>
              </a:rPr>
              <a:t>1 electrode</a:t>
            </a:r>
          </a:p>
        </p:txBody>
      </p:sp>
      <p:sp>
        <p:nvSpPr>
          <p:cNvPr id="54279" name="Text Box 12"/>
          <p:cNvSpPr txBox="1">
            <a:spLocks noChangeArrowheads="1"/>
          </p:cNvSpPr>
          <p:nvPr/>
        </p:nvSpPr>
        <p:spPr bwMode="auto">
          <a:xfrm>
            <a:off x="-119063" y="1112838"/>
            <a:ext cx="2057401" cy="51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algn="ctr" eaLnBrk="1" hangingPunct="1"/>
            <a:r>
              <a:rPr lang="en-US" altLang="en-US" sz="1400">
                <a:solidFill>
                  <a:srgbClr val="A0A0A0"/>
                </a:solidFill>
              </a:rPr>
              <a:t>2 pre-processing</a:t>
            </a:r>
          </a:p>
          <a:p>
            <a:pPr algn="ctr" eaLnBrk="1" hangingPunct="1"/>
            <a:r>
              <a:rPr lang="en-US" altLang="en-US" sz="1400">
                <a:solidFill>
                  <a:srgbClr val="A0A0A0"/>
                </a:solidFill>
              </a:rPr>
              <a:t>(filtering, thresholding)</a:t>
            </a:r>
          </a:p>
        </p:txBody>
      </p:sp>
      <p:sp>
        <p:nvSpPr>
          <p:cNvPr id="54280" name="Text Box 13"/>
          <p:cNvSpPr txBox="1">
            <a:spLocks noChangeArrowheads="1"/>
          </p:cNvSpPr>
          <p:nvPr/>
        </p:nvSpPr>
        <p:spPr bwMode="auto">
          <a:xfrm>
            <a:off x="-114300" y="2133600"/>
            <a:ext cx="20574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algn="ctr" eaLnBrk="1" hangingPunct="1"/>
            <a:r>
              <a:rPr lang="en-US" altLang="en-US" sz="1400">
                <a:solidFill>
                  <a:srgbClr val="A0A0A0"/>
                </a:solidFill>
              </a:rPr>
              <a:t>3 spike sorting</a:t>
            </a:r>
          </a:p>
        </p:txBody>
      </p:sp>
      <p:sp>
        <p:nvSpPr>
          <p:cNvPr id="54281" name="Text Box 14"/>
          <p:cNvSpPr txBox="1">
            <a:spLocks noChangeArrowheads="1"/>
          </p:cNvSpPr>
          <p:nvPr/>
        </p:nvSpPr>
        <p:spPr bwMode="auto">
          <a:xfrm>
            <a:off x="-114300" y="3048000"/>
            <a:ext cx="20574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algn="ctr" eaLnBrk="1" hangingPunct="1"/>
            <a:r>
              <a:rPr lang="en-US" altLang="en-US" sz="1400"/>
              <a:t>4 analysis</a:t>
            </a:r>
          </a:p>
        </p:txBody>
      </p:sp>
      <p:sp>
        <p:nvSpPr>
          <p:cNvPr id="54282" name="Text Box 7"/>
          <p:cNvSpPr txBox="1">
            <a:spLocks noChangeArrowheads="1"/>
          </p:cNvSpPr>
          <p:nvPr/>
        </p:nvSpPr>
        <p:spPr bwMode="auto">
          <a:xfrm>
            <a:off x="3048000" y="381000"/>
            <a:ext cx="426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algn="ctr" eaLnBrk="1" hangingPunct="1"/>
            <a:r>
              <a:rPr lang="en-US" altLang="en-US" b="1" u="sng"/>
              <a:t>output of the whole thing:</a:t>
            </a:r>
          </a:p>
        </p:txBody>
      </p:sp>
      <p:graphicFrame>
        <p:nvGraphicFramePr>
          <p:cNvPr id="54283" name="Object 11"/>
          <p:cNvGraphicFramePr>
            <a:graphicFrameLocks noChangeAspect="1"/>
          </p:cNvGraphicFramePr>
          <p:nvPr/>
        </p:nvGraphicFramePr>
        <p:xfrm>
          <a:off x="2133600" y="1143000"/>
          <a:ext cx="6096000" cy="163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7" name="Image" r:id="rId4" imgW="14311111" imgH="3847619" progId="Photoshop.Image.8">
                  <p:embed/>
                </p:oleObj>
              </mc:Choice>
              <mc:Fallback>
                <p:oleObj name="Image" r:id="rId4" imgW="14311111" imgH="3847619" progId="Photoshop.Image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3600" y="1143000"/>
                        <a:ext cx="6096000" cy="1638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4284" name="Text Box 7"/>
          <p:cNvSpPr txBox="1">
            <a:spLocks noChangeArrowheads="1"/>
          </p:cNvSpPr>
          <p:nvPr/>
        </p:nvSpPr>
        <p:spPr bwMode="auto">
          <a:xfrm>
            <a:off x="3048000" y="2819400"/>
            <a:ext cx="4648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algn="ctr" eaLnBrk="1" hangingPunct="1"/>
            <a:r>
              <a:rPr lang="en-US" altLang="en-US"/>
              <a:t>1. spike times of (putative) single neurons</a:t>
            </a:r>
          </a:p>
        </p:txBody>
      </p:sp>
      <p:pic>
        <p:nvPicPr>
          <p:cNvPr id="54285" name="Picture 13" descr="CSCplot_cleanedUp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63" t="80701"/>
          <a:stretch>
            <a:fillRect/>
          </a:stretch>
        </p:blipFill>
        <p:spPr bwMode="auto">
          <a:xfrm>
            <a:off x="2590800" y="3657600"/>
            <a:ext cx="5137150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4286" name="Text Box 7"/>
          <p:cNvSpPr txBox="1">
            <a:spLocks noChangeArrowheads="1"/>
          </p:cNvSpPr>
          <p:nvPr/>
        </p:nvSpPr>
        <p:spPr bwMode="auto">
          <a:xfrm>
            <a:off x="3048000" y="4800600"/>
            <a:ext cx="426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algn="ctr" eaLnBrk="1" hangingPunct="1"/>
            <a:r>
              <a:rPr lang="en-US" altLang="en-US"/>
              <a:t>2. field potentials</a:t>
            </a:r>
          </a:p>
        </p:txBody>
      </p:sp>
      <p:sp>
        <p:nvSpPr>
          <p:cNvPr id="54287" name="Text Box 7"/>
          <p:cNvSpPr txBox="1">
            <a:spLocks noChangeArrowheads="1"/>
          </p:cNvSpPr>
          <p:nvPr/>
        </p:nvSpPr>
        <p:spPr bwMode="auto">
          <a:xfrm>
            <a:off x="2362200" y="5943600"/>
            <a:ext cx="55626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algn="ctr" eaLnBrk="1" hangingPunct="1"/>
            <a:r>
              <a:rPr lang="en-US" altLang="en-US">
                <a:solidFill>
                  <a:schemeClr val="bg2"/>
                </a:solidFill>
              </a:rPr>
              <a:t>… from a freely moving animal</a:t>
            </a:r>
          </a:p>
        </p:txBody>
      </p:sp>
    </p:spTree>
    <p:extLst>
      <p:ext uri="{BB962C8B-B14F-4D97-AF65-F5344CB8AC3E}">
        <p14:creationId xmlns:p14="http://schemas.microsoft.com/office/powerpoint/2010/main" val="3372238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 descr="decoding_2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813" y="1066800"/>
            <a:ext cx="7313612" cy="426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699" name="Rectangle 3"/>
          <p:cNvSpPr>
            <a:spLocks noChangeArrowheads="1"/>
          </p:cNvSpPr>
          <p:nvPr/>
        </p:nvSpPr>
        <p:spPr bwMode="auto">
          <a:xfrm>
            <a:off x="685800" y="2667000"/>
            <a:ext cx="7924800" cy="3505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71925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Text Box 7"/>
          <p:cNvSpPr txBox="1">
            <a:spLocks noChangeArrowheads="1"/>
          </p:cNvSpPr>
          <p:nvPr/>
        </p:nvSpPr>
        <p:spPr bwMode="auto">
          <a:xfrm>
            <a:off x="2438400" y="381000"/>
            <a:ext cx="42672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algn="ctr" eaLnBrk="1" hangingPunct="1"/>
            <a:r>
              <a:rPr lang="en-US" altLang="en-US" b="1" u="sng" dirty="0"/>
              <a:t>relating neural activity to behavior:</a:t>
            </a:r>
          </a:p>
          <a:p>
            <a:pPr algn="ctr" eaLnBrk="1" hangingPunct="1"/>
            <a:r>
              <a:rPr lang="en-US" altLang="en-US" b="1" u="sng" dirty="0"/>
              <a:t>place cell</a:t>
            </a:r>
          </a:p>
        </p:txBody>
      </p:sp>
      <p:pic>
        <p:nvPicPr>
          <p:cNvPr id="56323" name="Picture 6" descr="placeCellBlack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462088"/>
            <a:ext cx="5722938" cy="438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6324" name="Text Box 7"/>
          <p:cNvSpPr txBox="1">
            <a:spLocks noChangeArrowheads="1"/>
          </p:cNvSpPr>
          <p:nvPr/>
        </p:nvSpPr>
        <p:spPr bwMode="auto">
          <a:xfrm>
            <a:off x="609600" y="6096000"/>
            <a:ext cx="18288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eaLnBrk="1" hangingPunct="1"/>
            <a:r>
              <a:rPr lang="en-US" altLang="en-US"/>
              <a:t>“place field”</a:t>
            </a:r>
            <a:endParaRPr lang="en-GB" altLang="en-US"/>
          </a:p>
        </p:txBody>
      </p:sp>
      <p:pic>
        <p:nvPicPr>
          <p:cNvPr id="56325" name="Picture 8" descr="maze_linearize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478"/>
          <a:stretch>
            <a:fillRect/>
          </a:stretch>
        </p:blipFill>
        <p:spPr bwMode="auto">
          <a:xfrm>
            <a:off x="7391400" y="533400"/>
            <a:ext cx="153035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6326" name="Line 9"/>
          <p:cNvSpPr>
            <a:spLocks noChangeShapeType="1"/>
          </p:cNvSpPr>
          <p:nvPr/>
        </p:nvSpPr>
        <p:spPr bwMode="auto">
          <a:xfrm flipV="1">
            <a:off x="1371600" y="5562600"/>
            <a:ext cx="457200" cy="457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363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 descr="decoding_2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813" y="1068388"/>
            <a:ext cx="7313612" cy="426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23" name="Rectangle 3"/>
          <p:cNvSpPr>
            <a:spLocks noChangeArrowheads="1"/>
          </p:cNvSpPr>
          <p:nvPr/>
        </p:nvSpPr>
        <p:spPr bwMode="auto">
          <a:xfrm>
            <a:off x="3276600" y="2667000"/>
            <a:ext cx="5334000" cy="3505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CA"/>
          </a:p>
        </p:txBody>
      </p:sp>
      <p:pic>
        <p:nvPicPr>
          <p:cNvPr id="4" name="Picture 11" descr="mazeSchematic_revers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4743" y="527904"/>
            <a:ext cx="1397675" cy="10271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8" descr="maze_linearize2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468"/>
          <a:stretch/>
        </p:blipFill>
        <p:spPr bwMode="auto">
          <a:xfrm>
            <a:off x="7299359" y="1601976"/>
            <a:ext cx="1768441" cy="901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73070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 descr="decoding_2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813" y="1068388"/>
            <a:ext cx="7313612" cy="426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47" name="Rectangle 3"/>
          <p:cNvSpPr>
            <a:spLocks noChangeArrowheads="1"/>
          </p:cNvSpPr>
          <p:nvPr/>
        </p:nvSpPr>
        <p:spPr bwMode="auto">
          <a:xfrm>
            <a:off x="5867400" y="2667000"/>
            <a:ext cx="2743200" cy="3505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CA"/>
          </a:p>
        </p:txBody>
      </p:sp>
      <p:sp>
        <p:nvSpPr>
          <p:cNvPr id="31748" name="Text Box 4"/>
          <p:cNvSpPr txBox="1">
            <a:spLocks noChangeArrowheads="1"/>
          </p:cNvSpPr>
          <p:nvPr/>
        </p:nvSpPr>
        <p:spPr bwMode="auto">
          <a:xfrm>
            <a:off x="6324600" y="3613150"/>
            <a:ext cx="2286000" cy="1192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>
                <a:solidFill>
                  <a:schemeClr val="folHlink"/>
                </a:solidFill>
              </a:rPr>
              <a:t>Poisson assumption</a:t>
            </a:r>
          </a:p>
          <a:p>
            <a:pPr eaLnBrk="1" hangingPunct="1">
              <a:spcBef>
                <a:spcPct val="50000"/>
              </a:spcBef>
            </a:pPr>
            <a:endParaRPr lang="en-US">
              <a:solidFill>
                <a:schemeClr val="folHlink"/>
              </a:solidFill>
            </a:endParaRPr>
          </a:p>
          <a:p>
            <a:pPr eaLnBrk="1" hangingPunct="1">
              <a:spcBef>
                <a:spcPct val="50000"/>
              </a:spcBef>
            </a:pPr>
            <a:endParaRPr lang="en-US">
              <a:solidFill>
                <a:schemeClr val="folHlink"/>
              </a:solidFill>
            </a:endParaRPr>
          </a:p>
        </p:txBody>
      </p:sp>
      <p:sp>
        <p:nvSpPr>
          <p:cNvPr id="31749" name="Line 5"/>
          <p:cNvSpPr>
            <a:spLocks noChangeShapeType="1"/>
          </p:cNvSpPr>
          <p:nvPr/>
        </p:nvSpPr>
        <p:spPr bwMode="auto">
          <a:xfrm flipH="1" flipV="1">
            <a:off x="5867400" y="3200400"/>
            <a:ext cx="381000" cy="381000"/>
          </a:xfrm>
          <a:prstGeom prst="line">
            <a:avLst/>
          </a:prstGeom>
          <a:noFill/>
          <a:ln w="9525">
            <a:solidFill>
              <a:schemeClr val="folHlink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31750" name="Line 6"/>
          <p:cNvSpPr>
            <a:spLocks noChangeShapeType="1"/>
          </p:cNvSpPr>
          <p:nvPr/>
        </p:nvSpPr>
        <p:spPr bwMode="auto">
          <a:xfrm flipH="1">
            <a:off x="5867400" y="3962400"/>
            <a:ext cx="381000" cy="381000"/>
          </a:xfrm>
          <a:prstGeom prst="line">
            <a:avLst/>
          </a:prstGeom>
          <a:noFill/>
          <a:ln w="9525">
            <a:solidFill>
              <a:schemeClr val="folHlink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CA"/>
          </a:p>
        </p:txBody>
      </p:sp>
      <p:pic>
        <p:nvPicPr>
          <p:cNvPr id="7" name="Picture 11" descr="mazeSchematic_revers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4743" y="527904"/>
            <a:ext cx="1397675" cy="10271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 descr="maze_linearize2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468"/>
          <a:stretch/>
        </p:blipFill>
        <p:spPr bwMode="auto">
          <a:xfrm>
            <a:off x="7299359" y="1601976"/>
            <a:ext cx="1768441" cy="901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59649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 descr="decoding_2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813" y="1068388"/>
            <a:ext cx="7313612" cy="426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71" name="Rectangle 3"/>
          <p:cNvSpPr>
            <a:spLocks noChangeArrowheads="1"/>
          </p:cNvSpPr>
          <p:nvPr/>
        </p:nvSpPr>
        <p:spPr bwMode="auto">
          <a:xfrm>
            <a:off x="6400800" y="2590800"/>
            <a:ext cx="21336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chemeClr val="folHlink"/>
                </a:solidFill>
              </a:rPr>
              <a:t>Independence assumption</a:t>
            </a:r>
            <a:endParaRPr lang="en-GB">
              <a:solidFill>
                <a:schemeClr val="folHlink"/>
              </a:solidFill>
            </a:endParaRPr>
          </a:p>
        </p:txBody>
      </p:sp>
      <p:sp>
        <p:nvSpPr>
          <p:cNvPr id="32772" name="Line 4"/>
          <p:cNvSpPr>
            <a:spLocks noChangeShapeType="1"/>
          </p:cNvSpPr>
          <p:nvPr/>
        </p:nvSpPr>
        <p:spPr bwMode="auto">
          <a:xfrm rot="5400000" flipV="1">
            <a:off x="7658100" y="3162300"/>
            <a:ext cx="457200" cy="228600"/>
          </a:xfrm>
          <a:prstGeom prst="line">
            <a:avLst/>
          </a:prstGeom>
          <a:noFill/>
          <a:ln w="9525">
            <a:solidFill>
              <a:schemeClr val="folHlink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32773" name="Line 5"/>
          <p:cNvSpPr>
            <a:spLocks noChangeShapeType="1"/>
          </p:cNvSpPr>
          <p:nvPr/>
        </p:nvSpPr>
        <p:spPr bwMode="auto">
          <a:xfrm flipV="1">
            <a:off x="5715000" y="4572000"/>
            <a:ext cx="4572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32774" name="Line 6"/>
          <p:cNvSpPr>
            <a:spLocks noChangeShapeType="1"/>
          </p:cNvSpPr>
          <p:nvPr/>
        </p:nvSpPr>
        <p:spPr bwMode="auto">
          <a:xfrm>
            <a:off x="5715000" y="3200400"/>
            <a:ext cx="4572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32775" name="Text Box 7"/>
          <p:cNvSpPr txBox="1">
            <a:spLocks noChangeArrowheads="1"/>
          </p:cNvSpPr>
          <p:nvPr/>
        </p:nvSpPr>
        <p:spPr bwMode="auto">
          <a:xfrm>
            <a:off x="990600" y="6019800"/>
            <a:ext cx="1524000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000"/>
              <a:t>Zhang et al. 1998</a:t>
            </a:r>
          </a:p>
          <a:p>
            <a:pPr eaLnBrk="1" hangingPunct="1">
              <a:spcBef>
                <a:spcPct val="50000"/>
              </a:spcBef>
            </a:pPr>
            <a:r>
              <a:rPr lang="en-US" sz="1000"/>
              <a:t>Brown et al. 2005</a:t>
            </a:r>
            <a:endParaRPr lang="en-GB" sz="1000"/>
          </a:p>
        </p:txBody>
      </p:sp>
      <p:pic>
        <p:nvPicPr>
          <p:cNvPr id="32776" name="Picture 8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5715000"/>
            <a:ext cx="2474913" cy="319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76200" algn="ctr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2777" name="Picture 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17"/>
          <a:stretch>
            <a:fillRect/>
          </a:stretch>
        </p:blipFill>
        <p:spPr bwMode="auto">
          <a:xfrm>
            <a:off x="4191000" y="6096000"/>
            <a:ext cx="4495800" cy="738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76200" algn="ctr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11" descr="mazeSchematic_revers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4743" y="527904"/>
            <a:ext cx="1397675" cy="10271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8" descr="maze_linearize2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468"/>
          <a:stretch/>
        </p:blipFill>
        <p:spPr bwMode="auto">
          <a:xfrm>
            <a:off x="7299359" y="1601976"/>
            <a:ext cx="1768441" cy="901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73754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0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5988" y="600075"/>
            <a:ext cx="4772025" cy="6029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Box 7"/>
          <p:cNvSpPr txBox="1">
            <a:spLocks noChangeArrowheads="1"/>
          </p:cNvSpPr>
          <p:nvPr/>
        </p:nvSpPr>
        <p:spPr bwMode="auto">
          <a:xfrm>
            <a:off x="6248400" y="6321424"/>
            <a:ext cx="251460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000" dirty="0" smtClean="0">
                <a:solidFill>
                  <a:schemeClr val="bg2"/>
                </a:solidFill>
              </a:rPr>
              <a:t>van der Meer et al. (2010) </a:t>
            </a:r>
            <a:r>
              <a:rPr lang="en-US" sz="1000" i="1" dirty="0" smtClean="0">
                <a:solidFill>
                  <a:schemeClr val="bg2"/>
                </a:solidFill>
              </a:rPr>
              <a:t>Neuron</a:t>
            </a:r>
            <a:endParaRPr lang="en-US" sz="1000" i="1" dirty="0">
              <a:solidFill>
                <a:schemeClr val="bg2"/>
              </a:solidFill>
            </a:endParaRPr>
          </a:p>
        </p:txBody>
      </p:sp>
      <p:pic>
        <p:nvPicPr>
          <p:cNvPr id="8909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7925" y="-127819"/>
            <a:ext cx="5489675" cy="737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17141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7|15.5"/>
</p:tagLst>
</file>

<file path=ppt/theme/theme1.xml><?xml version="1.0" encoding="utf-8"?>
<a:theme xmlns:a="http://schemas.openxmlformats.org/drawingml/2006/main" name="OrangeCorners">
  <a:themeElements>
    <a:clrScheme name="OrangeCorners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rangeCorners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OrangeCorner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rangeCorners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rangeCorners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rangeCorners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rangeCorners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rangeCorners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rangeCorners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rangeCorners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rangeCorners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rangeCorners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rangeCorners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rangeCorners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OrangeCorners">
  <a:themeElements>
    <a:clrScheme name="OrangeCorners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rangeCorners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OrangeCorner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rangeCorners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rangeCorners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rangeCorners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rangeCorners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rangeCorners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rangeCorners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rangeCorners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rangeCorners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rangeCorners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rangeCorners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rangeCorners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MvdM_BIOL377_2-1">
  <a:themeElements>
    <a:clrScheme name="Custom 1">
      <a:dk1>
        <a:sysClr val="windowText" lastClr="000000"/>
      </a:dk1>
      <a:lt1>
        <a:sysClr val="window" lastClr="FFFFFF"/>
      </a:lt1>
      <a:dk2>
        <a:srgbClr val="7F7F7F"/>
      </a:dk2>
      <a:lt2>
        <a:srgbClr val="EEECE1"/>
      </a:lt2>
      <a:accent1>
        <a:srgbClr val="1F497D"/>
      </a:accent1>
      <a:accent2>
        <a:srgbClr val="C00000"/>
      </a:accent2>
      <a:accent3>
        <a:srgbClr val="008E40"/>
      </a:accent3>
      <a:accent4>
        <a:srgbClr val="F68C33"/>
      </a:accent4>
      <a:accent5>
        <a:srgbClr val="974806"/>
      </a:accent5>
      <a:accent6>
        <a:srgbClr val="92CDDC"/>
      </a:accent6>
      <a:hlink>
        <a:srgbClr val="0000FF"/>
      </a:hlink>
      <a:folHlink>
        <a:srgbClr val="0000FF"/>
      </a:folHlink>
    </a:clrScheme>
    <a:fontScheme name="BIOL377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OrangeCorners</Template>
  <TotalTime>18977</TotalTime>
  <Words>2740</Words>
  <Application>Microsoft Office PowerPoint</Application>
  <PresentationFormat>On-screen Show (4:3)</PresentationFormat>
  <Paragraphs>484</Paragraphs>
  <Slides>50</Slides>
  <Notes>47</Notes>
  <HiddenSlides>0</HiddenSlides>
  <MMClips>3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50</vt:i4>
      </vt:variant>
    </vt:vector>
  </HeadingPairs>
  <TitlesOfParts>
    <vt:vector size="58" baseType="lpstr">
      <vt:lpstr>Arial</vt:lpstr>
      <vt:lpstr>Helvetica</vt:lpstr>
      <vt:lpstr>Wingdings</vt:lpstr>
      <vt:lpstr>OrangeCorners</vt:lpstr>
      <vt:lpstr>1_OrangeCorners</vt:lpstr>
      <vt:lpstr>MvdM_BIOL377_2-1</vt:lpstr>
      <vt:lpstr>Image</vt:lpstr>
      <vt:lpstr>Adobe Photoshop Image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Dartmouth College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MvdM</dc:title>
  <dc:creator>Matthijs van der Meer</dc:creator>
  <cp:lastModifiedBy>Matthijs van der Meer</cp:lastModifiedBy>
  <cp:revision>555</cp:revision>
  <dcterms:created xsi:type="dcterms:W3CDTF">2011-02-24T21:21:20Z</dcterms:created>
  <dcterms:modified xsi:type="dcterms:W3CDTF">2017-08-11T19:35:46Z</dcterms:modified>
</cp:coreProperties>
</file>